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Lst>
  <p:notesMasterIdLst>
    <p:notesMasterId r:id="rId55"/>
  </p:notesMasterIdLst>
  <p:sldIdLst>
    <p:sldId id="7244" r:id="rId3"/>
    <p:sldId id="7245" r:id="rId4"/>
    <p:sldId id="7246" r:id="rId5"/>
    <p:sldId id="7247" r:id="rId6"/>
    <p:sldId id="844" r:id="rId7"/>
    <p:sldId id="874" r:id="rId8"/>
    <p:sldId id="7189" r:id="rId9"/>
    <p:sldId id="986" r:id="rId10"/>
    <p:sldId id="7190" r:id="rId11"/>
    <p:sldId id="7251" r:id="rId12"/>
    <p:sldId id="7191" r:id="rId13"/>
    <p:sldId id="7193" r:id="rId14"/>
    <p:sldId id="7194" r:id="rId15"/>
    <p:sldId id="989" r:id="rId16"/>
    <p:sldId id="988" r:id="rId17"/>
    <p:sldId id="970" r:id="rId18"/>
    <p:sldId id="7239" r:id="rId19"/>
    <p:sldId id="7195" r:id="rId20"/>
    <p:sldId id="973" r:id="rId21"/>
    <p:sldId id="281" r:id="rId22"/>
    <p:sldId id="7240" r:id="rId23"/>
    <p:sldId id="7197" r:id="rId24"/>
    <p:sldId id="7198" r:id="rId25"/>
    <p:sldId id="7222" r:id="rId26"/>
    <p:sldId id="7223" r:id="rId27"/>
    <p:sldId id="7224" r:id="rId28"/>
    <p:sldId id="7225" r:id="rId29"/>
    <p:sldId id="7226" r:id="rId30"/>
    <p:sldId id="7230" r:id="rId31"/>
    <p:sldId id="258" r:id="rId32"/>
    <p:sldId id="7220" r:id="rId33"/>
    <p:sldId id="260" r:id="rId34"/>
    <p:sldId id="7231" r:id="rId35"/>
    <p:sldId id="7232" r:id="rId36"/>
    <p:sldId id="7233" r:id="rId37"/>
    <p:sldId id="7234" r:id="rId38"/>
    <p:sldId id="7235" r:id="rId39"/>
    <p:sldId id="7236" r:id="rId40"/>
    <p:sldId id="7237" r:id="rId41"/>
    <p:sldId id="7212" r:id="rId42"/>
    <p:sldId id="7211" r:id="rId43"/>
    <p:sldId id="7200" r:id="rId44"/>
    <p:sldId id="7241" r:id="rId45"/>
    <p:sldId id="7215" r:id="rId46"/>
    <p:sldId id="7216" r:id="rId47"/>
    <p:sldId id="7201" r:id="rId48"/>
    <p:sldId id="7249" r:id="rId49"/>
    <p:sldId id="7243" r:id="rId50"/>
    <p:sldId id="7202" r:id="rId51"/>
    <p:sldId id="7250" r:id="rId52"/>
    <p:sldId id="7238" r:id="rId53"/>
    <p:sldId id="28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OF Intro" id="{6E07D7D7-AB48-45E4-868D-372F7ACBD855}">
          <p14:sldIdLst>
            <p14:sldId id="7244"/>
            <p14:sldId id="7245"/>
            <p14:sldId id="7246"/>
            <p14:sldId id="7247"/>
          </p14:sldIdLst>
        </p14:section>
        <p14:section name="Introduction" id="{4DD0FAFB-20BA-4ED8-9643-BAE0F9AAC08E}">
          <p14:sldIdLst>
            <p14:sldId id="844"/>
            <p14:sldId id="874"/>
            <p14:sldId id="7189"/>
            <p14:sldId id="986"/>
            <p14:sldId id="7190"/>
            <p14:sldId id="7251"/>
            <p14:sldId id="7191"/>
            <p14:sldId id="7193"/>
          </p14:sldIdLst>
        </p14:section>
        <p14:section name="Intro to QbD" id="{0F048C39-28EB-4ABB-95ED-4691983639AD}">
          <p14:sldIdLst>
            <p14:sldId id="7194"/>
            <p14:sldId id="989"/>
            <p14:sldId id="988"/>
            <p14:sldId id="970"/>
            <p14:sldId id="7239"/>
            <p14:sldId id="7195"/>
            <p14:sldId id="973"/>
            <p14:sldId id="281"/>
            <p14:sldId id="7240"/>
            <p14:sldId id="7197"/>
          </p14:sldIdLst>
        </p14:section>
        <p14:section name="Case Studies" id="{8EBBE5E9-BF21-4C5F-8685-961D3B0B7911}">
          <p14:sldIdLst>
            <p14:sldId id="7198"/>
            <p14:sldId id="7222"/>
            <p14:sldId id="7223"/>
            <p14:sldId id="7224"/>
            <p14:sldId id="7225"/>
            <p14:sldId id="7226"/>
            <p14:sldId id="7230"/>
            <p14:sldId id="258"/>
            <p14:sldId id="7220"/>
            <p14:sldId id="260"/>
            <p14:sldId id="7231"/>
            <p14:sldId id="7232"/>
            <p14:sldId id="7233"/>
            <p14:sldId id="7234"/>
            <p14:sldId id="7235"/>
            <p14:sldId id="7236"/>
            <p14:sldId id="7237"/>
            <p14:sldId id="7212"/>
            <p14:sldId id="7211"/>
          </p14:sldIdLst>
        </p14:section>
        <p14:section name="Discussion" id="{94C5D479-D38A-48B6-84CF-46805B8D5AC4}">
          <p14:sldIdLst>
            <p14:sldId id="7200"/>
            <p14:sldId id="7241"/>
            <p14:sldId id="7215"/>
            <p14:sldId id="7216"/>
            <p14:sldId id="7201"/>
            <p14:sldId id="7249"/>
            <p14:sldId id="7243"/>
            <p14:sldId id="7202"/>
            <p14:sldId id="7250"/>
            <p14:sldId id="7238"/>
            <p14:sldId id="2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mie Pollenz" initials="JP" lastIdx="1" clrIdx="6">
    <p:extLst>
      <p:ext uri="{19B8F6BF-5375-455C-9EA6-DF929625EA0E}">
        <p15:presenceInfo xmlns:p15="http://schemas.microsoft.com/office/powerpoint/2012/main" userId="S-1-5-21-2053149899-1891010372-398732264-719423" providerId="AD"/>
      </p:ext>
    </p:extLst>
  </p:cmAuthor>
  <p:cmAuthor id="1" name="Annemarie Forrest" initials="AF" lastIdx="12" clrIdx="0"/>
  <p:cmAuthor id="2" name="Gerrit Hamre" initials="GH" lastIdx="2" clrIdx="1"/>
  <p:cmAuthor id="3" name="Zachary Hallinan" initials="ZH" lastIdx="44" clrIdx="2"/>
  <p:cmAuthor id="4" name="Laura Shannon" initials="LS" lastIdx="1" clrIdx="3"/>
  <p:cmAuthor id="5" name="Zachary Hallinan" initials="ZH [2]" lastIdx="41" clrIdx="4"/>
  <p:cmAuthor id="6" name="Görtz, Dagmar [JRDDE]" initials="GD[" lastIdx="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0001"/>
    <a:srgbClr val="FFFFFF"/>
    <a:srgbClr val="000000"/>
    <a:srgbClr val="EFFDFF"/>
    <a:srgbClr val="C4F7FF"/>
    <a:srgbClr val="CBE6EF"/>
    <a:srgbClr val="00A6C1"/>
    <a:srgbClr val="B9F5FF"/>
    <a:srgbClr val="B1F4FF"/>
    <a:srgbClr val="101D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1" autoAdjust="0"/>
    <p:restoredTop sz="79344" autoAdjust="0"/>
  </p:normalViewPr>
  <p:slideViewPr>
    <p:cSldViewPr snapToGrid="0" snapToObjects="1">
      <p:cViewPr varScale="1">
        <p:scale>
          <a:sx n="87" d="100"/>
          <a:sy n="87" d="100"/>
        </p:scale>
        <p:origin x="15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zph3\Box\Home\CTTI%20Workshop%20-%20Patient%20Engagement%20Open%20Forum%20-%20Oct%202020\CTQ%20survey%20respons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'Data (3)'!$B$1</c:f>
              <c:strCache>
                <c:ptCount val="1"/>
                <c:pt idx="0">
                  <c:v>Rarely</c:v>
                </c:pt>
              </c:strCache>
            </c:strRef>
          </c:tx>
          <c:spPr>
            <a:solidFill>
              <a:schemeClr val="accent5"/>
            </a:solidFill>
            <a:ln>
              <a:noFill/>
            </a:ln>
            <a:effectLst/>
          </c:spPr>
          <c:invertIfNegative val="0"/>
          <c:cat>
            <c:strRef>
              <c:f>'Data (3)'!$A$2:$A$7</c:f>
              <c:strCache>
                <c:ptCount val="6"/>
                <c:pt idx="0">
                  <c:v>Protocol Design</c:v>
                </c:pt>
                <c:pt idx="1">
                  <c:v>Feasibility</c:v>
                </c:pt>
                <c:pt idx="2">
                  <c:v>Patient Safety</c:v>
                </c:pt>
                <c:pt idx="3">
                  <c:v>Study Conduct</c:v>
                </c:pt>
                <c:pt idx="4">
                  <c:v>Study Reporting</c:v>
                </c:pt>
                <c:pt idx="5">
                  <c:v>Third-Party Engagement</c:v>
                </c:pt>
              </c:strCache>
            </c:strRef>
          </c:cat>
          <c:val>
            <c:numRef>
              <c:f>'Data (3)'!$B$2:$B$7</c:f>
              <c:numCache>
                <c:formatCode>0%</c:formatCode>
                <c:ptCount val="6"/>
                <c:pt idx="0">
                  <c:v>0.6</c:v>
                </c:pt>
                <c:pt idx="1">
                  <c:v>0.45454545454545398</c:v>
                </c:pt>
                <c:pt idx="2">
                  <c:v>0.375</c:v>
                </c:pt>
                <c:pt idx="3">
                  <c:v>0.52380952380952395</c:v>
                </c:pt>
                <c:pt idx="4">
                  <c:v>0.16666666666666699</c:v>
                </c:pt>
                <c:pt idx="5">
                  <c:v>0.3</c:v>
                </c:pt>
              </c:numCache>
            </c:numRef>
          </c:val>
          <c:extLst>
            <c:ext xmlns:c16="http://schemas.microsoft.com/office/drawing/2014/chart" uri="{C3380CC4-5D6E-409C-BE32-E72D297353CC}">
              <c16:uniqueId val="{00000000-EA16-4D55-B8AF-85CD27007230}"/>
            </c:ext>
          </c:extLst>
        </c:ser>
        <c:ser>
          <c:idx val="1"/>
          <c:order val="1"/>
          <c:tx>
            <c:strRef>
              <c:f>'Data (3)'!$C$1</c:f>
              <c:strCache>
                <c:ptCount val="1"/>
                <c:pt idx="0">
                  <c:v>Sometimes</c:v>
                </c:pt>
              </c:strCache>
            </c:strRef>
          </c:tx>
          <c:spPr>
            <a:solidFill>
              <a:schemeClr val="accent3"/>
            </a:solidFill>
            <a:ln>
              <a:noFill/>
            </a:ln>
            <a:effectLst/>
          </c:spPr>
          <c:invertIfNegative val="0"/>
          <c:cat>
            <c:strRef>
              <c:f>'Data (3)'!$A$2:$A$7</c:f>
              <c:strCache>
                <c:ptCount val="6"/>
                <c:pt idx="0">
                  <c:v>Protocol Design</c:v>
                </c:pt>
                <c:pt idx="1">
                  <c:v>Feasibility</c:v>
                </c:pt>
                <c:pt idx="2">
                  <c:v>Patient Safety</c:v>
                </c:pt>
                <c:pt idx="3">
                  <c:v>Study Conduct</c:v>
                </c:pt>
                <c:pt idx="4">
                  <c:v>Study Reporting</c:v>
                </c:pt>
                <c:pt idx="5">
                  <c:v>Third-Party Engagement</c:v>
                </c:pt>
              </c:strCache>
            </c:strRef>
          </c:cat>
          <c:val>
            <c:numRef>
              <c:f>'Data (3)'!$C$2:$C$7</c:f>
              <c:numCache>
                <c:formatCode>0%</c:formatCode>
                <c:ptCount val="6"/>
                <c:pt idx="0">
                  <c:v>0.3</c:v>
                </c:pt>
                <c:pt idx="1">
                  <c:v>0.45454545454545398</c:v>
                </c:pt>
                <c:pt idx="2">
                  <c:v>0.29166666666666702</c:v>
                </c:pt>
                <c:pt idx="3">
                  <c:v>0.476190476190476</c:v>
                </c:pt>
                <c:pt idx="4">
                  <c:v>0.33333333333333298</c:v>
                </c:pt>
                <c:pt idx="5">
                  <c:v>0.4</c:v>
                </c:pt>
              </c:numCache>
            </c:numRef>
          </c:val>
          <c:extLst>
            <c:ext xmlns:c16="http://schemas.microsoft.com/office/drawing/2014/chart" uri="{C3380CC4-5D6E-409C-BE32-E72D297353CC}">
              <c16:uniqueId val="{00000001-EA16-4D55-B8AF-85CD27007230}"/>
            </c:ext>
          </c:extLst>
        </c:ser>
        <c:ser>
          <c:idx val="2"/>
          <c:order val="2"/>
          <c:tx>
            <c:strRef>
              <c:f>'Data (3)'!$D$1</c:f>
              <c:strCache>
                <c:ptCount val="1"/>
                <c:pt idx="0">
                  <c:v>Often</c:v>
                </c:pt>
              </c:strCache>
            </c:strRef>
          </c:tx>
          <c:spPr>
            <a:solidFill>
              <a:schemeClr val="accent1"/>
            </a:solidFill>
            <a:ln>
              <a:noFill/>
            </a:ln>
            <a:effectLst/>
          </c:spPr>
          <c:invertIfNegative val="0"/>
          <c:cat>
            <c:strRef>
              <c:f>'Data (3)'!$A$2:$A$7</c:f>
              <c:strCache>
                <c:ptCount val="6"/>
                <c:pt idx="0">
                  <c:v>Protocol Design</c:v>
                </c:pt>
                <c:pt idx="1">
                  <c:v>Feasibility</c:v>
                </c:pt>
                <c:pt idx="2">
                  <c:v>Patient Safety</c:v>
                </c:pt>
                <c:pt idx="3">
                  <c:v>Study Conduct</c:v>
                </c:pt>
                <c:pt idx="4">
                  <c:v>Study Reporting</c:v>
                </c:pt>
                <c:pt idx="5">
                  <c:v>Third-Party Engagement</c:v>
                </c:pt>
              </c:strCache>
            </c:strRef>
          </c:cat>
          <c:val>
            <c:numRef>
              <c:f>'Data (3)'!$D$2:$D$7</c:f>
              <c:numCache>
                <c:formatCode>0%</c:formatCode>
                <c:ptCount val="6"/>
                <c:pt idx="0">
                  <c:v>0.1</c:v>
                </c:pt>
                <c:pt idx="1">
                  <c:v>9.0909090909090898E-2</c:v>
                </c:pt>
                <c:pt idx="2">
                  <c:v>0.33333333333333298</c:v>
                </c:pt>
                <c:pt idx="3">
                  <c:v>0</c:v>
                </c:pt>
                <c:pt idx="4">
                  <c:v>0.5</c:v>
                </c:pt>
                <c:pt idx="5">
                  <c:v>0.3</c:v>
                </c:pt>
              </c:numCache>
            </c:numRef>
          </c:val>
          <c:extLst>
            <c:ext xmlns:c16="http://schemas.microsoft.com/office/drawing/2014/chart" uri="{C3380CC4-5D6E-409C-BE32-E72D297353CC}">
              <c16:uniqueId val="{00000002-EA16-4D55-B8AF-85CD27007230}"/>
            </c:ext>
          </c:extLst>
        </c:ser>
        <c:dLbls>
          <c:showLegendKey val="0"/>
          <c:showVal val="0"/>
          <c:showCatName val="0"/>
          <c:showSerName val="0"/>
          <c:showPercent val="0"/>
          <c:showBubbleSize val="0"/>
        </c:dLbls>
        <c:gapWidth val="95"/>
        <c:overlap val="100"/>
        <c:axId val="-2104213496"/>
        <c:axId val="-2106564504"/>
      </c:barChart>
      <c:catAx>
        <c:axId val="-2104213496"/>
        <c:scaling>
          <c:orientation val="maxMin"/>
        </c:scaling>
        <c:delete val="0"/>
        <c:axPos val="l"/>
        <c:numFmt formatCode="General" sourceLinked="1"/>
        <c:majorTickMark val="out"/>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crossAx val="-2106564504"/>
        <c:crosses val="autoZero"/>
        <c:auto val="1"/>
        <c:lblAlgn val="ctr"/>
        <c:lblOffset val="100"/>
        <c:noMultiLvlLbl val="0"/>
      </c:catAx>
      <c:valAx>
        <c:axId val="-2106564504"/>
        <c:scaling>
          <c:orientation val="minMax"/>
        </c:scaling>
        <c:delete val="0"/>
        <c:axPos val="b"/>
        <c:majorGridlines>
          <c:spPr>
            <a:ln w="9525" cap="flat" cmpd="sng" algn="ctr">
              <a:solidFill>
                <a:schemeClr val="bg1">
                  <a:lumMod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3"/>
                </a:solidFill>
                <a:latin typeface="+mn-lt"/>
                <a:ea typeface="+mn-ea"/>
                <a:cs typeface="+mn-cs"/>
              </a:defRPr>
            </a:pPr>
            <a:endParaRPr lang="en-US"/>
          </a:p>
        </c:txPr>
        <c:crossAx val="-2104213496"/>
        <c:crosses val="max"/>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9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968BFD-58F3-4537-BE74-FA6BF9E78F3F}" type="doc">
      <dgm:prSet loTypeId="urn:microsoft.com/office/officeart/2005/8/layout/hProcess11" loCatId="process" qsTypeId="urn:microsoft.com/office/officeart/2005/8/quickstyle/simple2" qsCatId="simple" csTypeId="urn:microsoft.com/office/officeart/2005/8/colors/accent3_2" csCatId="accent3" phldr="1"/>
      <dgm:spPr/>
    </dgm:pt>
    <dgm:pt modelId="{2C78DDAB-5738-4A4B-90D8-4C043CE8C8E5}">
      <dgm:prSet phldrT="[Text]"/>
      <dgm:spPr/>
      <dgm:t>
        <a:bodyPr/>
        <a:lstStyle/>
        <a:p>
          <a:r>
            <a:rPr lang="en-US" dirty="0"/>
            <a:t> </a:t>
          </a:r>
        </a:p>
      </dgm:t>
    </dgm:pt>
    <dgm:pt modelId="{7AD25024-72A6-44C0-92CF-4CFF1C7238CA}" type="parTrans" cxnId="{AEB29BAD-267E-45A7-BD20-5699BB0FC359}">
      <dgm:prSet/>
      <dgm:spPr/>
      <dgm:t>
        <a:bodyPr/>
        <a:lstStyle/>
        <a:p>
          <a:endParaRPr lang="en-US"/>
        </a:p>
      </dgm:t>
    </dgm:pt>
    <dgm:pt modelId="{9E0F944B-C1F2-44CD-A396-B54B351508CD}" type="sibTrans" cxnId="{AEB29BAD-267E-45A7-BD20-5699BB0FC359}">
      <dgm:prSet/>
      <dgm:spPr/>
      <dgm:t>
        <a:bodyPr/>
        <a:lstStyle/>
        <a:p>
          <a:endParaRPr lang="en-US"/>
        </a:p>
      </dgm:t>
    </dgm:pt>
    <dgm:pt modelId="{80548BDC-34BF-493A-85AD-3795D38E4941}">
      <dgm:prSet phldrT="[Text]"/>
      <dgm:spPr/>
      <dgm:t>
        <a:bodyPr/>
        <a:lstStyle/>
        <a:p>
          <a:r>
            <a:rPr lang="en-US" dirty="0"/>
            <a:t>  </a:t>
          </a:r>
        </a:p>
      </dgm:t>
    </dgm:pt>
    <dgm:pt modelId="{2C3478F9-C3EA-4DC1-A7D5-13F3BA11A280}" type="parTrans" cxnId="{A98A4C90-6B2F-4A0A-A2C6-852B96B7FB7D}">
      <dgm:prSet/>
      <dgm:spPr/>
      <dgm:t>
        <a:bodyPr/>
        <a:lstStyle/>
        <a:p>
          <a:endParaRPr lang="en-US"/>
        </a:p>
      </dgm:t>
    </dgm:pt>
    <dgm:pt modelId="{CD250E72-C02E-41E7-91CF-22057C1B1371}" type="sibTrans" cxnId="{A98A4C90-6B2F-4A0A-A2C6-852B96B7FB7D}">
      <dgm:prSet/>
      <dgm:spPr/>
      <dgm:t>
        <a:bodyPr/>
        <a:lstStyle/>
        <a:p>
          <a:endParaRPr lang="en-US"/>
        </a:p>
      </dgm:t>
    </dgm:pt>
    <dgm:pt modelId="{CBC09A76-0502-184A-884B-D7C6B26551AA}">
      <dgm:prSet phldrT="[Text]"/>
      <dgm:spPr/>
      <dgm:t>
        <a:bodyPr/>
        <a:lstStyle/>
        <a:p>
          <a:r>
            <a:rPr lang="en-US" dirty="0"/>
            <a:t>  </a:t>
          </a:r>
        </a:p>
      </dgm:t>
    </dgm:pt>
    <dgm:pt modelId="{E8D0D6D5-922C-BC45-AD1E-64A1335BE57A}" type="parTrans" cxnId="{D5397FC8-8AB1-CD4F-87C9-428BB451D3BF}">
      <dgm:prSet/>
      <dgm:spPr/>
      <dgm:t>
        <a:bodyPr/>
        <a:lstStyle/>
        <a:p>
          <a:endParaRPr lang="en-US"/>
        </a:p>
      </dgm:t>
    </dgm:pt>
    <dgm:pt modelId="{F96235E7-668C-AC43-A6BD-D687B9BD5EE8}" type="sibTrans" cxnId="{D5397FC8-8AB1-CD4F-87C9-428BB451D3BF}">
      <dgm:prSet/>
      <dgm:spPr/>
      <dgm:t>
        <a:bodyPr/>
        <a:lstStyle/>
        <a:p>
          <a:endParaRPr lang="en-US"/>
        </a:p>
      </dgm:t>
    </dgm:pt>
    <dgm:pt modelId="{454A2855-3242-D042-8D1C-02421920228C}" type="pres">
      <dgm:prSet presAssocID="{DB968BFD-58F3-4537-BE74-FA6BF9E78F3F}" presName="Name0" presStyleCnt="0">
        <dgm:presLayoutVars>
          <dgm:dir/>
          <dgm:resizeHandles val="exact"/>
        </dgm:presLayoutVars>
      </dgm:prSet>
      <dgm:spPr/>
    </dgm:pt>
    <dgm:pt modelId="{01B34648-DEF8-4B47-B414-4EE9CF690460}" type="pres">
      <dgm:prSet presAssocID="{DB968BFD-58F3-4537-BE74-FA6BF9E78F3F}" presName="arrow" presStyleLbl="bgShp" presStyleIdx="0" presStyleCnt="1"/>
      <dgm:spPr/>
    </dgm:pt>
    <dgm:pt modelId="{26F5686A-BB55-8C47-A3E2-6C3D6BB96B6F}" type="pres">
      <dgm:prSet presAssocID="{DB968BFD-58F3-4537-BE74-FA6BF9E78F3F}" presName="points" presStyleCnt="0"/>
      <dgm:spPr/>
    </dgm:pt>
    <dgm:pt modelId="{41432554-7947-0F46-908B-7B8C19D3150C}" type="pres">
      <dgm:prSet presAssocID="{2C78DDAB-5738-4A4B-90D8-4C043CE8C8E5}" presName="compositeA" presStyleCnt="0"/>
      <dgm:spPr/>
    </dgm:pt>
    <dgm:pt modelId="{7013EF1B-4A9D-2448-AA49-6001EE0DBB4D}" type="pres">
      <dgm:prSet presAssocID="{2C78DDAB-5738-4A4B-90D8-4C043CE8C8E5}" presName="textA" presStyleLbl="revTx" presStyleIdx="0" presStyleCnt="3">
        <dgm:presLayoutVars>
          <dgm:bulletEnabled val="1"/>
        </dgm:presLayoutVars>
      </dgm:prSet>
      <dgm:spPr/>
    </dgm:pt>
    <dgm:pt modelId="{F968C32B-4105-EB4F-A60E-65F662D09676}" type="pres">
      <dgm:prSet presAssocID="{2C78DDAB-5738-4A4B-90D8-4C043CE8C8E5}" presName="circleA" presStyleLbl="node1" presStyleIdx="0" presStyleCnt="3"/>
      <dgm:spPr>
        <a:solidFill>
          <a:schemeClr val="accent1"/>
        </a:solidFill>
      </dgm:spPr>
    </dgm:pt>
    <dgm:pt modelId="{18F8A313-F275-5D45-9AA0-F7A64DA2BC1D}" type="pres">
      <dgm:prSet presAssocID="{2C78DDAB-5738-4A4B-90D8-4C043CE8C8E5}" presName="spaceA" presStyleCnt="0"/>
      <dgm:spPr/>
    </dgm:pt>
    <dgm:pt modelId="{DBB0B07B-8FA1-4E46-A134-F2FD9D50EDE9}" type="pres">
      <dgm:prSet presAssocID="{9E0F944B-C1F2-44CD-A396-B54B351508CD}" presName="space" presStyleCnt="0"/>
      <dgm:spPr/>
    </dgm:pt>
    <dgm:pt modelId="{0C6ADF4B-80B5-7941-9972-DD0767FF26F8}" type="pres">
      <dgm:prSet presAssocID="{80548BDC-34BF-493A-85AD-3795D38E4941}" presName="compositeB" presStyleCnt="0"/>
      <dgm:spPr/>
    </dgm:pt>
    <dgm:pt modelId="{CFFA7036-5612-DE44-8ECA-7A4B0FB23CEB}" type="pres">
      <dgm:prSet presAssocID="{80548BDC-34BF-493A-85AD-3795D38E4941}" presName="textB" presStyleLbl="revTx" presStyleIdx="1" presStyleCnt="3">
        <dgm:presLayoutVars>
          <dgm:bulletEnabled val="1"/>
        </dgm:presLayoutVars>
      </dgm:prSet>
      <dgm:spPr/>
    </dgm:pt>
    <dgm:pt modelId="{1D2CFD8B-C63F-B548-9DE9-6756B2D39D75}" type="pres">
      <dgm:prSet presAssocID="{80548BDC-34BF-493A-85AD-3795D38E4941}" presName="circleB" presStyleLbl="node1" presStyleIdx="1" presStyleCnt="3" custLinFactX="71288" custLinFactNeighborX="100000"/>
      <dgm:spPr>
        <a:solidFill>
          <a:schemeClr val="accent2"/>
        </a:solidFill>
      </dgm:spPr>
    </dgm:pt>
    <dgm:pt modelId="{5DE12F9D-CF6B-4A4D-92FD-48B68FC22DC7}" type="pres">
      <dgm:prSet presAssocID="{80548BDC-34BF-493A-85AD-3795D38E4941}" presName="spaceB" presStyleCnt="0"/>
      <dgm:spPr/>
    </dgm:pt>
    <dgm:pt modelId="{F0C500CB-6361-B24F-8CF1-A37A9574A31E}" type="pres">
      <dgm:prSet presAssocID="{CD250E72-C02E-41E7-91CF-22057C1B1371}" presName="space" presStyleCnt="0"/>
      <dgm:spPr/>
    </dgm:pt>
    <dgm:pt modelId="{282F5002-3808-D844-9966-732002A36EA5}" type="pres">
      <dgm:prSet presAssocID="{CBC09A76-0502-184A-884B-D7C6B26551AA}" presName="compositeA" presStyleCnt="0"/>
      <dgm:spPr/>
    </dgm:pt>
    <dgm:pt modelId="{D59513AD-CECB-8441-9FC0-2017E776FBE7}" type="pres">
      <dgm:prSet presAssocID="{CBC09A76-0502-184A-884B-D7C6B26551AA}" presName="textA" presStyleLbl="revTx" presStyleIdx="2" presStyleCnt="3">
        <dgm:presLayoutVars>
          <dgm:bulletEnabled val="1"/>
        </dgm:presLayoutVars>
      </dgm:prSet>
      <dgm:spPr/>
    </dgm:pt>
    <dgm:pt modelId="{E1C939FD-7123-5B48-8531-A42E7C5BDE4A}" type="pres">
      <dgm:prSet presAssocID="{CBC09A76-0502-184A-884B-D7C6B26551AA}" presName="circleA" presStyleLbl="node1" presStyleIdx="2" presStyleCnt="3" custLinFactX="100000" custLinFactNeighborX="185480"/>
      <dgm:spPr>
        <a:solidFill>
          <a:schemeClr val="tx2"/>
        </a:solidFill>
      </dgm:spPr>
    </dgm:pt>
    <dgm:pt modelId="{CC4A9353-D99F-3C46-A966-45E6CD2810A7}" type="pres">
      <dgm:prSet presAssocID="{CBC09A76-0502-184A-884B-D7C6B26551AA}" presName="spaceA" presStyleCnt="0"/>
      <dgm:spPr/>
    </dgm:pt>
  </dgm:ptLst>
  <dgm:cxnLst>
    <dgm:cxn modelId="{8CA0A306-1661-C541-8BD2-F49BCDB9C23F}" type="presOf" srcId="{2C78DDAB-5738-4A4B-90D8-4C043CE8C8E5}" destId="{7013EF1B-4A9D-2448-AA49-6001EE0DBB4D}" srcOrd="0" destOrd="0" presId="urn:microsoft.com/office/officeart/2005/8/layout/hProcess11"/>
    <dgm:cxn modelId="{25E5C834-D604-4A4F-98A7-D3043FCAAB29}" type="presOf" srcId="{DB968BFD-58F3-4537-BE74-FA6BF9E78F3F}" destId="{454A2855-3242-D042-8D1C-02421920228C}" srcOrd="0" destOrd="0" presId="urn:microsoft.com/office/officeart/2005/8/layout/hProcess11"/>
    <dgm:cxn modelId="{F672EE63-48BA-B14F-AE7A-A30878D41E42}" type="presOf" srcId="{80548BDC-34BF-493A-85AD-3795D38E4941}" destId="{CFFA7036-5612-DE44-8ECA-7A4B0FB23CEB}" srcOrd="0" destOrd="0" presId="urn:microsoft.com/office/officeart/2005/8/layout/hProcess11"/>
    <dgm:cxn modelId="{A98A4C90-6B2F-4A0A-A2C6-852B96B7FB7D}" srcId="{DB968BFD-58F3-4537-BE74-FA6BF9E78F3F}" destId="{80548BDC-34BF-493A-85AD-3795D38E4941}" srcOrd="1" destOrd="0" parTransId="{2C3478F9-C3EA-4DC1-A7D5-13F3BA11A280}" sibTransId="{CD250E72-C02E-41E7-91CF-22057C1B1371}"/>
    <dgm:cxn modelId="{AEB29BAD-267E-45A7-BD20-5699BB0FC359}" srcId="{DB968BFD-58F3-4537-BE74-FA6BF9E78F3F}" destId="{2C78DDAB-5738-4A4B-90D8-4C043CE8C8E5}" srcOrd="0" destOrd="0" parTransId="{7AD25024-72A6-44C0-92CF-4CFF1C7238CA}" sibTransId="{9E0F944B-C1F2-44CD-A396-B54B351508CD}"/>
    <dgm:cxn modelId="{D5397FC8-8AB1-CD4F-87C9-428BB451D3BF}" srcId="{DB968BFD-58F3-4537-BE74-FA6BF9E78F3F}" destId="{CBC09A76-0502-184A-884B-D7C6B26551AA}" srcOrd="2" destOrd="0" parTransId="{E8D0D6D5-922C-BC45-AD1E-64A1335BE57A}" sibTransId="{F96235E7-668C-AC43-A6BD-D687B9BD5EE8}"/>
    <dgm:cxn modelId="{BDD07DEC-1DCD-004D-9FD6-305930F6C9F4}" type="presOf" srcId="{CBC09A76-0502-184A-884B-D7C6B26551AA}" destId="{D59513AD-CECB-8441-9FC0-2017E776FBE7}" srcOrd="0" destOrd="0" presId="urn:microsoft.com/office/officeart/2005/8/layout/hProcess11"/>
    <dgm:cxn modelId="{8CF6B167-E944-224A-A714-A2238505B43E}" type="presParOf" srcId="{454A2855-3242-D042-8D1C-02421920228C}" destId="{01B34648-DEF8-4B47-B414-4EE9CF690460}" srcOrd="0" destOrd="0" presId="urn:microsoft.com/office/officeart/2005/8/layout/hProcess11"/>
    <dgm:cxn modelId="{95CF4122-3A72-F740-9D69-87ACF45EE59A}" type="presParOf" srcId="{454A2855-3242-D042-8D1C-02421920228C}" destId="{26F5686A-BB55-8C47-A3E2-6C3D6BB96B6F}" srcOrd="1" destOrd="0" presId="urn:microsoft.com/office/officeart/2005/8/layout/hProcess11"/>
    <dgm:cxn modelId="{9699A95A-4F4C-C04A-8028-4DD4ED8D9786}" type="presParOf" srcId="{26F5686A-BB55-8C47-A3E2-6C3D6BB96B6F}" destId="{41432554-7947-0F46-908B-7B8C19D3150C}" srcOrd="0" destOrd="0" presId="urn:microsoft.com/office/officeart/2005/8/layout/hProcess11"/>
    <dgm:cxn modelId="{E3F543E3-FB5F-C946-931E-423DA9E5464A}" type="presParOf" srcId="{41432554-7947-0F46-908B-7B8C19D3150C}" destId="{7013EF1B-4A9D-2448-AA49-6001EE0DBB4D}" srcOrd="0" destOrd="0" presId="urn:microsoft.com/office/officeart/2005/8/layout/hProcess11"/>
    <dgm:cxn modelId="{C6844C93-4DC6-904D-AAE8-47700CD77FDE}" type="presParOf" srcId="{41432554-7947-0F46-908B-7B8C19D3150C}" destId="{F968C32B-4105-EB4F-A60E-65F662D09676}" srcOrd="1" destOrd="0" presId="urn:microsoft.com/office/officeart/2005/8/layout/hProcess11"/>
    <dgm:cxn modelId="{2FFE57B4-BADC-8F4B-9FBA-8B19C6DCF382}" type="presParOf" srcId="{41432554-7947-0F46-908B-7B8C19D3150C}" destId="{18F8A313-F275-5D45-9AA0-F7A64DA2BC1D}" srcOrd="2" destOrd="0" presId="urn:microsoft.com/office/officeart/2005/8/layout/hProcess11"/>
    <dgm:cxn modelId="{B3D976AC-5E3A-C04B-A04B-D45EAC152D42}" type="presParOf" srcId="{26F5686A-BB55-8C47-A3E2-6C3D6BB96B6F}" destId="{DBB0B07B-8FA1-4E46-A134-F2FD9D50EDE9}" srcOrd="1" destOrd="0" presId="urn:microsoft.com/office/officeart/2005/8/layout/hProcess11"/>
    <dgm:cxn modelId="{F3EEACDA-A945-A443-BBA7-CB7F2D80B123}" type="presParOf" srcId="{26F5686A-BB55-8C47-A3E2-6C3D6BB96B6F}" destId="{0C6ADF4B-80B5-7941-9972-DD0767FF26F8}" srcOrd="2" destOrd="0" presId="urn:microsoft.com/office/officeart/2005/8/layout/hProcess11"/>
    <dgm:cxn modelId="{E674B374-3A88-9341-BD0F-6B4FA30F449F}" type="presParOf" srcId="{0C6ADF4B-80B5-7941-9972-DD0767FF26F8}" destId="{CFFA7036-5612-DE44-8ECA-7A4B0FB23CEB}" srcOrd="0" destOrd="0" presId="urn:microsoft.com/office/officeart/2005/8/layout/hProcess11"/>
    <dgm:cxn modelId="{8A289382-A5F7-AC43-864D-6F28D21B88AC}" type="presParOf" srcId="{0C6ADF4B-80B5-7941-9972-DD0767FF26F8}" destId="{1D2CFD8B-C63F-B548-9DE9-6756B2D39D75}" srcOrd="1" destOrd="0" presId="urn:microsoft.com/office/officeart/2005/8/layout/hProcess11"/>
    <dgm:cxn modelId="{69978768-FAF0-174D-9B70-E7E572E757DC}" type="presParOf" srcId="{0C6ADF4B-80B5-7941-9972-DD0767FF26F8}" destId="{5DE12F9D-CF6B-4A4D-92FD-48B68FC22DC7}" srcOrd="2" destOrd="0" presId="urn:microsoft.com/office/officeart/2005/8/layout/hProcess11"/>
    <dgm:cxn modelId="{3A062DDA-2D07-4B40-B940-7A2AAAF2D92F}" type="presParOf" srcId="{26F5686A-BB55-8C47-A3E2-6C3D6BB96B6F}" destId="{F0C500CB-6361-B24F-8CF1-A37A9574A31E}" srcOrd="3" destOrd="0" presId="urn:microsoft.com/office/officeart/2005/8/layout/hProcess11"/>
    <dgm:cxn modelId="{233553EC-1DE3-674E-9FB5-40896A15CE4E}" type="presParOf" srcId="{26F5686A-BB55-8C47-A3E2-6C3D6BB96B6F}" destId="{282F5002-3808-D844-9966-732002A36EA5}" srcOrd="4" destOrd="0" presId="urn:microsoft.com/office/officeart/2005/8/layout/hProcess11"/>
    <dgm:cxn modelId="{59F5B0A5-D72D-3749-80A6-FBA5F4DC7E5D}" type="presParOf" srcId="{282F5002-3808-D844-9966-732002A36EA5}" destId="{D59513AD-CECB-8441-9FC0-2017E776FBE7}" srcOrd="0" destOrd="0" presId="urn:microsoft.com/office/officeart/2005/8/layout/hProcess11"/>
    <dgm:cxn modelId="{4E1B7FA9-3D4E-984E-B856-750964C40F06}" type="presParOf" srcId="{282F5002-3808-D844-9966-732002A36EA5}" destId="{E1C939FD-7123-5B48-8531-A42E7C5BDE4A}" srcOrd="1" destOrd="0" presId="urn:microsoft.com/office/officeart/2005/8/layout/hProcess11"/>
    <dgm:cxn modelId="{44AAC3A0-0687-A64B-92F7-05BC37702909}" type="presParOf" srcId="{282F5002-3808-D844-9966-732002A36EA5}" destId="{CC4A9353-D99F-3C46-A966-45E6CD2810A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26B6FE-4E32-4B84-A5BC-568E08462A89}"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49C8A3E3-F340-45E2-ABFF-4F0C0DF5A1C1}">
      <dgm:prSet phldrT="[Text]"/>
      <dgm:spPr>
        <a:solidFill>
          <a:schemeClr val="tx2"/>
        </a:solidFill>
      </dgm:spPr>
      <dgm:t>
        <a:bodyPr/>
        <a:lstStyle/>
        <a:p>
          <a:r>
            <a:rPr lang="en-US" dirty="0"/>
            <a:t>High retention critical for primary efficacy analysis</a:t>
          </a:r>
        </a:p>
      </dgm:t>
    </dgm:pt>
    <dgm:pt modelId="{AC7FE830-FDBF-4B37-80EF-EA0A40E39B50}" type="parTrans" cxnId="{5A89B551-0815-4661-ABF8-42DF03EB9A4E}">
      <dgm:prSet/>
      <dgm:spPr/>
      <dgm:t>
        <a:bodyPr/>
        <a:lstStyle/>
        <a:p>
          <a:endParaRPr lang="en-US"/>
        </a:p>
      </dgm:t>
    </dgm:pt>
    <dgm:pt modelId="{6CF44BBB-660B-4A20-B035-1F2DBFA355E9}" type="sibTrans" cxnId="{5A89B551-0815-4661-ABF8-42DF03EB9A4E}">
      <dgm:prSet/>
      <dgm:spPr/>
      <dgm:t>
        <a:bodyPr/>
        <a:lstStyle/>
        <a:p>
          <a:endParaRPr lang="en-US"/>
        </a:p>
      </dgm:t>
    </dgm:pt>
    <dgm:pt modelId="{E3D8630F-636F-4E20-AEF3-685888075041}">
      <dgm:prSet phldrT="[Text]"/>
      <dgm:spPr>
        <a:solidFill>
          <a:schemeClr val="tx2"/>
        </a:solidFill>
      </dgm:spPr>
      <dgm:t>
        <a:bodyPr/>
        <a:lstStyle/>
        <a:p>
          <a:pPr>
            <a:spcAft>
              <a:spcPts val="0"/>
            </a:spcAft>
          </a:pPr>
          <a:r>
            <a:rPr lang="en-US" dirty="0"/>
            <a:t>4-6 hour site visits may increase </a:t>
          </a:r>
        </a:p>
        <a:p>
          <a:pPr>
            <a:spcAft>
              <a:spcPts val="0"/>
            </a:spcAft>
          </a:pPr>
          <a:r>
            <a:rPr lang="en-US" dirty="0"/>
            <a:t>dropout rates</a:t>
          </a:r>
        </a:p>
      </dgm:t>
    </dgm:pt>
    <dgm:pt modelId="{6BD2DE6C-41AC-44D3-9F1E-91062ACF555B}" type="parTrans" cxnId="{85A62098-77B0-42A6-8851-08308C72F16B}">
      <dgm:prSet/>
      <dgm:spPr/>
      <dgm:t>
        <a:bodyPr/>
        <a:lstStyle/>
        <a:p>
          <a:endParaRPr lang="en-US"/>
        </a:p>
      </dgm:t>
    </dgm:pt>
    <dgm:pt modelId="{63D35650-F3D1-4963-B1D2-1C797911E237}" type="sibTrans" cxnId="{85A62098-77B0-42A6-8851-08308C72F16B}">
      <dgm:prSet/>
      <dgm:spPr/>
      <dgm:t>
        <a:bodyPr/>
        <a:lstStyle/>
        <a:p>
          <a:endParaRPr lang="en-US"/>
        </a:p>
      </dgm:t>
    </dgm:pt>
    <dgm:pt modelId="{2605E817-064B-4E36-8FEC-764093A11103}">
      <dgm:prSet phldrT="[Text]"/>
      <dgm:spPr>
        <a:solidFill>
          <a:schemeClr val="tx2"/>
        </a:solidFill>
      </dgm:spPr>
      <dgm:t>
        <a:bodyPr/>
        <a:lstStyle/>
        <a:p>
          <a:r>
            <a:rPr lang="en-US" dirty="0"/>
            <a:t>Remove assessments if not tied to primary or key secondary endpoint</a:t>
          </a:r>
        </a:p>
      </dgm:t>
    </dgm:pt>
    <dgm:pt modelId="{5E08872E-5006-461B-B6DC-50695D11CDE8}" type="parTrans" cxnId="{B40657EE-5717-4A7D-BF13-ECA7162598B9}">
      <dgm:prSet/>
      <dgm:spPr/>
      <dgm:t>
        <a:bodyPr/>
        <a:lstStyle/>
        <a:p>
          <a:endParaRPr lang="en-US"/>
        </a:p>
      </dgm:t>
    </dgm:pt>
    <dgm:pt modelId="{6E68503D-E9DB-4617-8DFF-17A012EF1E0D}" type="sibTrans" cxnId="{B40657EE-5717-4A7D-BF13-ECA7162598B9}">
      <dgm:prSet/>
      <dgm:spPr/>
      <dgm:t>
        <a:bodyPr/>
        <a:lstStyle/>
        <a:p>
          <a:endParaRPr lang="en-US"/>
        </a:p>
      </dgm:t>
    </dgm:pt>
    <dgm:pt modelId="{FCCD73DB-1101-47CB-8A78-C146C43A54A9}">
      <dgm:prSet phldrT="[Text]"/>
      <dgm:spPr>
        <a:solidFill>
          <a:schemeClr val="tx2"/>
        </a:solidFill>
      </dgm:spPr>
      <dgm:t>
        <a:bodyPr/>
        <a:lstStyle/>
        <a:p>
          <a:r>
            <a:rPr lang="en-US" dirty="0"/>
            <a:t>Minimize site visits; use digital health technologies and tele-visits</a:t>
          </a:r>
        </a:p>
      </dgm:t>
    </dgm:pt>
    <dgm:pt modelId="{505C4780-9815-4F17-8888-C30F9D72B6FA}" type="parTrans" cxnId="{38363AEE-2F9B-4916-BF21-14E2D3A5FD71}">
      <dgm:prSet/>
      <dgm:spPr/>
      <dgm:t>
        <a:bodyPr/>
        <a:lstStyle/>
        <a:p>
          <a:endParaRPr lang="en-US"/>
        </a:p>
      </dgm:t>
    </dgm:pt>
    <dgm:pt modelId="{755D12EE-2858-491A-981B-8F0C70570532}" type="sibTrans" cxnId="{38363AEE-2F9B-4916-BF21-14E2D3A5FD71}">
      <dgm:prSet/>
      <dgm:spPr/>
      <dgm:t>
        <a:bodyPr/>
        <a:lstStyle/>
        <a:p>
          <a:endParaRPr lang="en-US"/>
        </a:p>
      </dgm:t>
    </dgm:pt>
    <dgm:pt modelId="{126C86A2-FD87-4D08-89A0-D0E2B5F36D25}">
      <dgm:prSet phldrT="[Text]"/>
      <dgm:spPr>
        <a:solidFill>
          <a:schemeClr val="tx2"/>
        </a:solidFill>
      </dgm:spPr>
      <dgm:t>
        <a:bodyPr/>
        <a:lstStyle/>
        <a:p>
          <a:r>
            <a:rPr lang="en-US" dirty="0"/>
            <a:t>Sites not near patients; may lead to high dropout rates </a:t>
          </a:r>
        </a:p>
      </dgm:t>
    </dgm:pt>
    <dgm:pt modelId="{07F537E5-922B-4586-8795-3400D254D97C}" type="parTrans" cxnId="{C6D61E84-0601-43AF-B7D1-BC18A8FD3A46}">
      <dgm:prSet/>
      <dgm:spPr/>
      <dgm:t>
        <a:bodyPr/>
        <a:lstStyle/>
        <a:p>
          <a:endParaRPr lang="en-US"/>
        </a:p>
      </dgm:t>
    </dgm:pt>
    <dgm:pt modelId="{7B295F73-0AED-4967-9753-B88D1EF1551F}" type="sibTrans" cxnId="{C6D61E84-0601-43AF-B7D1-BC18A8FD3A46}">
      <dgm:prSet/>
      <dgm:spPr/>
      <dgm:t>
        <a:bodyPr/>
        <a:lstStyle/>
        <a:p>
          <a:endParaRPr lang="en-US"/>
        </a:p>
      </dgm:t>
    </dgm:pt>
    <dgm:pt modelId="{8084B5EF-909A-43BB-BFE7-69744253388F}">
      <dgm:prSet phldrT="[Text]"/>
      <dgm:spPr>
        <a:solidFill>
          <a:schemeClr val="tx2"/>
        </a:solidFill>
      </dgm:spPr>
      <dgm:t>
        <a:bodyPr/>
        <a:lstStyle/>
        <a:p>
          <a:r>
            <a:rPr lang="en-US" dirty="0"/>
            <a:t>Provide travel/logistics support for necessary site visits</a:t>
          </a:r>
        </a:p>
      </dgm:t>
    </dgm:pt>
    <dgm:pt modelId="{5734D5FB-FBD2-45B2-8044-24939650E3B2}" type="parTrans" cxnId="{8B2F1D3E-79D7-4A2C-99EC-E3BCDD1972D5}">
      <dgm:prSet/>
      <dgm:spPr>
        <a:ln>
          <a:solidFill>
            <a:srgbClr val="00A6C1"/>
          </a:solidFill>
        </a:ln>
      </dgm:spPr>
      <dgm:t>
        <a:bodyPr/>
        <a:lstStyle/>
        <a:p>
          <a:endParaRPr lang="en-US"/>
        </a:p>
      </dgm:t>
    </dgm:pt>
    <dgm:pt modelId="{F0264204-3E5C-4CAA-8EAC-2E8561209252}" type="sibTrans" cxnId="{8B2F1D3E-79D7-4A2C-99EC-E3BCDD1972D5}">
      <dgm:prSet/>
      <dgm:spPr/>
      <dgm:t>
        <a:bodyPr/>
        <a:lstStyle/>
        <a:p>
          <a:endParaRPr lang="en-US"/>
        </a:p>
      </dgm:t>
    </dgm:pt>
    <dgm:pt modelId="{4D7A4BAF-36D1-4EEF-98D9-9E629190CBD9}">
      <dgm:prSet phldrT="[Text]"/>
      <dgm:spPr/>
      <dgm:t>
        <a:bodyPr anchor="t"/>
        <a:lstStyle/>
        <a:p>
          <a:r>
            <a:rPr lang="en-US" b="1" dirty="0">
              <a:solidFill>
                <a:srgbClr val="000000"/>
              </a:solidFill>
            </a:rPr>
            <a:t>Critical to Quality Factors (CTQs)</a:t>
          </a:r>
        </a:p>
        <a:p>
          <a:r>
            <a:rPr lang="en-US" dirty="0">
              <a:solidFill>
                <a:srgbClr val="CBE6EF"/>
              </a:solidFill>
            </a:rPr>
            <a:t>(Via Trial Design and/or Oversight)</a:t>
          </a:r>
          <a:endParaRPr lang="en-US" b="1" dirty="0">
            <a:solidFill>
              <a:srgbClr val="CBE6EF"/>
            </a:solidFill>
          </a:endParaRPr>
        </a:p>
      </dgm:t>
    </dgm:pt>
    <dgm:pt modelId="{A329B282-26EB-450D-92A9-458C2EDBC5F6}" type="parTrans" cxnId="{568A0896-CD76-48AD-8D4C-BFAA8A5C344C}">
      <dgm:prSet/>
      <dgm:spPr/>
      <dgm:t>
        <a:bodyPr/>
        <a:lstStyle/>
        <a:p>
          <a:endParaRPr lang="en-US"/>
        </a:p>
      </dgm:t>
    </dgm:pt>
    <dgm:pt modelId="{36E0AFB3-5DD2-44F5-AF1B-D088E6E8C50E}" type="sibTrans" cxnId="{568A0896-CD76-48AD-8D4C-BFAA8A5C344C}">
      <dgm:prSet/>
      <dgm:spPr/>
      <dgm:t>
        <a:bodyPr/>
        <a:lstStyle/>
        <a:p>
          <a:endParaRPr lang="en-US"/>
        </a:p>
      </dgm:t>
    </dgm:pt>
    <dgm:pt modelId="{1E7E249F-2951-4ACE-B54A-870CE0F6C2D3}">
      <dgm:prSet phldrT="[Text]"/>
      <dgm:spPr/>
      <dgm:t>
        <a:bodyPr anchor="t"/>
        <a:lstStyle/>
        <a:p>
          <a:r>
            <a:rPr lang="en-US" b="1" dirty="0">
              <a:solidFill>
                <a:srgbClr val="000000"/>
              </a:solidFill>
            </a:rPr>
            <a:t>Specific Risks   to CTQ</a:t>
          </a:r>
        </a:p>
        <a:p>
          <a:r>
            <a:rPr lang="en-US" dirty="0">
              <a:solidFill>
                <a:srgbClr val="CBE6EF"/>
              </a:solidFill>
            </a:rPr>
            <a:t>(Via Trial Design and/or Oversight)</a:t>
          </a:r>
          <a:endParaRPr lang="en-US" b="1" dirty="0">
            <a:solidFill>
              <a:srgbClr val="CBE6EF"/>
            </a:solidFill>
          </a:endParaRPr>
        </a:p>
      </dgm:t>
    </dgm:pt>
    <dgm:pt modelId="{C2C49AA2-0A3B-46A5-A811-451BF626FA64}" type="parTrans" cxnId="{B5D064AD-8D59-40DD-BD25-C7A100EF6F1C}">
      <dgm:prSet/>
      <dgm:spPr/>
      <dgm:t>
        <a:bodyPr/>
        <a:lstStyle/>
        <a:p>
          <a:endParaRPr lang="en-US"/>
        </a:p>
      </dgm:t>
    </dgm:pt>
    <dgm:pt modelId="{745594D9-2D87-447A-A208-BD613AFBFAB2}" type="sibTrans" cxnId="{B5D064AD-8D59-40DD-BD25-C7A100EF6F1C}">
      <dgm:prSet/>
      <dgm:spPr/>
      <dgm:t>
        <a:bodyPr/>
        <a:lstStyle/>
        <a:p>
          <a:endParaRPr lang="en-US"/>
        </a:p>
      </dgm:t>
    </dgm:pt>
    <dgm:pt modelId="{05D9EB36-5A3E-4D06-9AA5-CC724EA11BC9}">
      <dgm:prSet phldrT="[Text]" custT="1"/>
      <dgm:spPr/>
      <dgm:t>
        <a:bodyPr anchor="t"/>
        <a:lstStyle/>
        <a:p>
          <a:r>
            <a:rPr lang="en-US" sz="1900" b="1" dirty="0">
              <a:solidFill>
                <a:srgbClr val="000000"/>
              </a:solidFill>
            </a:rPr>
            <a:t>Strategies to Address Risks</a:t>
          </a:r>
        </a:p>
        <a:p>
          <a:r>
            <a:rPr lang="en-US" sz="1600" dirty="0">
              <a:solidFill>
                <a:schemeClr val="accent3"/>
              </a:solidFill>
            </a:rPr>
            <a:t>(Via Trial Design   and/or Oversight)</a:t>
          </a:r>
        </a:p>
      </dgm:t>
    </dgm:pt>
    <dgm:pt modelId="{9C0AD569-5D83-49EF-BAE6-B1AADDC091A4}" type="parTrans" cxnId="{B438F708-8D6B-4E86-9920-0F2F2FDE8652}">
      <dgm:prSet/>
      <dgm:spPr/>
      <dgm:t>
        <a:bodyPr/>
        <a:lstStyle/>
        <a:p>
          <a:endParaRPr lang="en-US"/>
        </a:p>
      </dgm:t>
    </dgm:pt>
    <dgm:pt modelId="{990EBB72-1795-4017-B25C-AC76103EFEDD}" type="sibTrans" cxnId="{B438F708-8D6B-4E86-9920-0F2F2FDE8652}">
      <dgm:prSet/>
      <dgm:spPr/>
      <dgm:t>
        <a:bodyPr/>
        <a:lstStyle/>
        <a:p>
          <a:endParaRPr lang="en-US"/>
        </a:p>
      </dgm:t>
    </dgm:pt>
    <dgm:pt modelId="{048EB11B-E573-45AC-8A2F-04A22CE5FEDE}" type="pres">
      <dgm:prSet presAssocID="{7926B6FE-4E32-4B84-A5BC-568E08462A89}" presName="mainComposite" presStyleCnt="0">
        <dgm:presLayoutVars>
          <dgm:chPref val="1"/>
          <dgm:dir/>
          <dgm:animOne val="branch"/>
          <dgm:animLvl val="lvl"/>
          <dgm:resizeHandles val="exact"/>
        </dgm:presLayoutVars>
      </dgm:prSet>
      <dgm:spPr/>
    </dgm:pt>
    <dgm:pt modelId="{2E593861-BDC7-40DB-8904-8C9F8A9A07C0}" type="pres">
      <dgm:prSet presAssocID="{7926B6FE-4E32-4B84-A5BC-568E08462A89}" presName="hierFlow" presStyleCnt="0"/>
      <dgm:spPr/>
    </dgm:pt>
    <dgm:pt modelId="{0B3FD6CE-9AF1-4E06-BB1C-680BD4360DA3}" type="pres">
      <dgm:prSet presAssocID="{7926B6FE-4E32-4B84-A5BC-568E08462A89}" presName="firstBuf" presStyleCnt="0"/>
      <dgm:spPr/>
    </dgm:pt>
    <dgm:pt modelId="{FC874CB5-D62D-4557-8B5E-2E458BB0C0E8}" type="pres">
      <dgm:prSet presAssocID="{7926B6FE-4E32-4B84-A5BC-568E08462A89}" presName="hierChild1" presStyleCnt="0">
        <dgm:presLayoutVars>
          <dgm:chPref val="1"/>
          <dgm:animOne val="branch"/>
          <dgm:animLvl val="lvl"/>
        </dgm:presLayoutVars>
      </dgm:prSet>
      <dgm:spPr/>
    </dgm:pt>
    <dgm:pt modelId="{C28851BB-412E-47A3-98D1-A2A958B1BAD4}" type="pres">
      <dgm:prSet presAssocID="{49C8A3E3-F340-45E2-ABFF-4F0C0DF5A1C1}" presName="Name17" presStyleCnt="0"/>
      <dgm:spPr/>
    </dgm:pt>
    <dgm:pt modelId="{580E3F24-2521-4056-B0A3-8135B0970CDE}" type="pres">
      <dgm:prSet presAssocID="{49C8A3E3-F340-45E2-ABFF-4F0C0DF5A1C1}" presName="level1Shape" presStyleLbl="node0" presStyleIdx="0" presStyleCnt="1">
        <dgm:presLayoutVars>
          <dgm:chPref val="3"/>
        </dgm:presLayoutVars>
      </dgm:prSet>
      <dgm:spPr/>
    </dgm:pt>
    <dgm:pt modelId="{07C18619-8369-4A38-8246-6BBA91C11294}" type="pres">
      <dgm:prSet presAssocID="{49C8A3E3-F340-45E2-ABFF-4F0C0DF5A1C1}" presName="hierChild2" presStyleCnt="0"/>
      <dgm:spPr/>
    </dgm:pt>
    <dgm:pt modelId="{CB8ACA0B-4397-4676-97C7-44030BEFAB60}" type="pres">
      <dgm:prSet presAssocID="{6BD2DE6C-41AC-44D3-9F1E-91062ACF555B}" presName="Name25" presStyleLbl="parChTrans1D2" presStyleIdx="0" presStyleCnt="2"/>
      <dgm:spPr/>
    </dgm:pt>
    <dgm:pt modelId="{EB7ADE66-350A-4D89-935A-BAF1692D076F}" type="pres">
      <dgm:prSet presAssocID="{6BD2DE6C-41AC-44D3-9F1E-91062ACF555B}" presName="connTx" presStyleLbl="parChTrans1D2" presStyleIdx="0" presStyleCnt="2"/>
      <dgm:spPr/>
    </dgm:pt>
    <dgm:pt modelId="{B62750CC-23A3-4282-BD5C-53BA73DCE117}" type="pres">
      <dgm:prSet presAssocID="{E3D8630F-636F-4E20-AEF3-685888075041}" presName="Name30" presStyleCnt="0"/>
      <dgm:spPr/>
    </dgm:pt>
    <dgm:pt modelId="{B1B4DA5B-6FA4-4251-92D2-22B8E6CDCA2F}" type="pres">
      <dgm:prSet presAssocID="{E3D8630F-636F-4E20-AEF3-685888075041}" presName="level2Shape" presStyleLbl="node2" presStyleIdx="0" presStyleCnt="2"/>
      <dgm:spPr/>
    </dgm:pt>
    <dgm:pt modelId="{059EB217-B689-4B36-86C8-C9024265332C}" type="pres">
      <dgm:prSet presAssocID="{E3D8630F-636F-4E20-AEF3-685888075041}" presName="hierChild3" presStyleCnt="0"/>
      <dgm:spPr/>
    </dgm:pt>
    <dgm:pt modelId="{B8AEEB38-1DAD-4AF4-BB54-913F7838B871}" type="pres">
      <dgm:prSet presAssocID="{5E08872E-5006-461B-B6DC-50695D11CDE8}" presName="Name25" presStyleLbl="parChTrans1D3" presStyleIdx="0" presStyleCnt="3"/>
      <dgm:spPr/>
    </dgm:pt>
    <dgm:pt modelId="{229B1645-A66A-4970-AFB8-9014690BC546}" type="pres">
      <dgm:prSet presAssocID="{5E08872E-5006-461B-B6DC-50695D11CDE8}" presName="connTx" presStyleLbl="parChTrans1D3" presStyleIdx="0" presStyleCnt="3"/>
      <dgm:spPr/>
    </dgm:pt>
    <dgm:pt modelId="{523F72CA-7272-4B90-B60A-A9A28D988AFF}" type="pres">
      <dgm:prSet presAssocID="{2605E817-064B-4E36-8FEC-764093A11103}" presName="Name30" presStyleCnt="0"/>
      <dgm:spPr/>
    </dgm:pt>
    <dgm:pt modelId="{F67D2BAA-B764-4643-83FF-1D625D2437DA}" type="pres">
      <dgm:prSet presAssocID="{2605E817-064B-4E36-8FEC-764093A11103}" presName="level2Shape" presStyleLbl="node3" presStyleIdx="0" presStyleCnt="3"/>
      <dgm:spPr/>
    </dgm:pt>
    <dgm:pt modelId="{BA0DBA63-3045-4FAE-92DD-04392637EBBE}" type="pres">
      <dgm:prSet presAssocID="{2605E817-064B-4E36-8FEC-764093A11103}" presName="hierChild3" presStyleCnt="0"/>
      <dgm:spPr/>
    </dgm:pt>
    <dgm:pt modelId="{A015AB02-66A2-4B8C-AF39-8EABD1DF2DC7}" type="pres">
      <dgm:prSet presAssocID="{505C4780-9815-4F17-8888-C30F9D72B6FA}" presName="Name25" presStyleLbl="parChTrans1D3" presStyleIdx="1" presStyleCnt="3"/>
      <dgm:spPr/>
    </dgm:pt>
    <dgm:pt modelId="{FAE7CBF4-AC4C-4FE6-97AE-DDF540A205C5}" type="pres">
      <dgm:prSet presAssocID="{505C4780-9815-4F17-8888-C30F9D72B6FA}" presName="connTx" presStyleLbl="parChTrans1D3" presStyleIdx="1" presStyleCnt="3"/>
      <dgm:spPr/>
    </dgm:pt>
    <dgm:pt modelId="{9007A5D6-0E0A-4CDB-81F9-D21CCA495827}" type="pres">
      <dgm:prSet presAssocID="{FCCD73DB-1101-47CB-8A78-C146C43A54A9}" presName="Name30" presStyleCnt="0"/>
      <dgm:spPr/>
    </dgm:pt>
    <dgm:pt modelId="{6588ED3B-E034-4DD9-96CE-60AD24315EDA}" type="pres">
      <dgm:prSet presAssocID="{FCCD73DB-1101-47CB-8A78-C146C43A54A9}" presName="level2Shape" presStyleLbl="node3" presStyleIdx="1" presStyleCnt="3"/>
      <dgm:spPr/>
    </dgm:pt>
    <dgm:pt modelId="{44C7F87C-6531-4986-BB22-58863C551D1C}" type="pres">
      <dgm:prSet presAssocID="{FCCD73DB-1101-47CB-8A78-C146C43A54A9}" presName="hierChild3" presStyleCnt="0"/>
      <dgm:spPr/>
    </dgm:pt>
    <dgm:pt modelId="{4A5AE9A7-2ED6-44F0-BE1D-E4140E54758C}" type="pres">
      <dgm:prSet presAssocID="{07F537E5-922B-4586-8795-3400D254D97C}" presName="Name25" presStyleLbl="parChTrans1D2" presStyleIdx="1" presStyleCnt="2"/>
      <dgm:spPr/>
    </dgm:pt>
    <dgm:pt modelId="{0A98A23B-FF24-4519-B76E-F820A229AB70}" type="pres">
      <dgm:prSet presAssocID="{07F537E5-922B-4586-8795-3400D254D97C}" presName="connTx" presStyleLbl="parChTrans1D2" presStyleIdx="1" presStyleCnt="2"/>
      <dgm:spPr/>
    </dgm:pt>
    <dgm:pt modelId="{60B24108-CD7B-4908-868E-DFADBFBDF52E}" type="pres">
      <dgm:prSet presAssocID="{126C86A2-FD87-4D08-89A0-D0E2B5F36D25}" presName="Name30" presStyleCnt="0"/>
      <dgm:spPr/>
    </dgm:pt>
    <dgm:pt modelId="{57A1CA26-460E-42D8-8615-3647BB2237C6}" type="pres">
      <dgm:prSet presAssocID="{126C86A2-FD87-4D08-89A0-D0E2B5F36D25}" presName="level2Shape" presStyleLbl="node2" presStyleIdx="1" presStyleCnt="2"/>
      <dgm:spPr/>
    </dgm:pt>
    <dgm:pt modelId="{19EF9E8B-AAC6-41EC-92BD-A4BDDB0F5CE8}" type="pres">
      <dgm:prSet presAssocID="{126C86A2-FD87-4D08-89A0-D0E2B5F36D25}" presName="hierChild3" presStyleCnt="0"/>
      <dgm:spPr/>
    </dgm:pt>
    <dgm:pt modelId="{2DC0DD1E-6545-441B-97D0-7A677FDB3FAD}" type="pres">
      <dgm:prSet presAssocID="{5734D5FB-FBD2-45B2-8044-24939650E3B2}" presName="Name25" presStyleLbl="parChTrans1D3" presStyleIdx="2" presStyleCnt="3"/>
      <dgm:spPr/>
    </dgm:pt>
    <dgm:pt modelId="{59E13C2B-D233-40F6-8B18-545A76D9E5C9}" type="pres">
      <dgm:prSet presAssocID="{5734D5FB-FBD2-45B2-8044-24939650E3B2}" presName="connTx" presStyleLbl="parChTrans1D3" presStyleIdx="2" presStyleCnt="3"/>
      <dgm:spPr/>
    </dgm:pt>
    <dgm:pt modelId="{FD251CC4-E05B-4634-8E12-9D2BC95F1059}" type="pres">
      <dgm:prSet presAssocID="{8084B5EF-909A-43BB-BFE7-69744253388F}" presName="Name30" presStyleCnt="0"/>
      <dgm:spPr/>
    </dgm:pt>
    <dgm:pt modelId="{2A2E6567-16AC-47F7-B43D-DDC4C88B9F1F}" type="pres">
      <dgm:prSet presAssocID="{8084B5EF-909A-43BB-BFE7-69744253388F}" presName="level2Shape" presStyleLbl="node3" presStyleIdx="2" presStyleCnt="3"/>
      <dgm:spPr/>
    </dgm:pt>
    <dgm:pt modelId="{C94CB9C8-BD1D-4690-9121-F6C90F762B15}" type="pres">
      <dgm:prSet presAssocID="{8084B5EF-909A-43BB-BFE7-69744253388F}" presName="hierChild3" presStyleCnt="0"/>
      <dgm:spPr/>
    </dgm:pt>
    <dgm:pt modelId="{F236345E-7CBD-4007-B6F4-AE315ED2E073}" type="pres">
      <dgm:prSet presAssocID="{7926B6FE-4E32-4B84-A5BC-568E08462A89}" presName="bgShapesFlow" presStyleCnt="0"/>
      <dgm:spPr/>
    </dgm:pt>
    <dgm:pt modelId="{744EB25E-F14F-4193-894C-10420D8B8A17}" type="pres">
      <dgm:prSet presAssocID="{4D7A4BAF-36D1-4EEF-98D9-9E629190CBD9}" presName="rectComp" presStyleCnt="0"/>
      <dgm:spPr/>
    </dgm:pt>
    <dgm:pt modelId="{FE0342C2-3F0C-4A51-AA89-42018EF8FD9B}" type="pres">
      <dgm:prSet presAssocID="{4D7A4BAF-36D1-4EEF-98D9-9E629190CBD9}" presName="bgRect" presStyleLbl="bgShp" presStyleIdx="0" presStyleCnt="3"/>
      <dgm:spPr/>
    </dgm:pt>
    <dgm:pt modelId="{23002EC7-F048-4E0E-A861-A8080887E3D0}" type="pres">
      <dgm:prSet presAssocID="{4D7A4BAF-36D1-4EEF-98D9-9E629190CBD9}" presName="bgRectTx" presStyleLbl="bgShp" presStyleIdx="0" presStyleCnt="3">
        <dgm:presLayoutVars>
          <dgm:bulletEnabled val="1"/>
        </dgm:presLayoutVars>
      </dgm:prSet>
      <dgm:spPr/>
    </dgm:pt>
    <dgm:pt modelId="{FFA239B1-4AF9-49EB-BC70-BFE4E294B3E1}" type="pres">
      <dgm:prSet presAssocID="{4D7A4BAF-36D1-4EEF-98D9-9E629190CBD9}" presName="spComp" presStyleCnt="0"/>
      <dgm:spPr/>
    </dgm:pt>
    <dgm:pt modelId="{F5008A7D-C045-407D-BD61-07C01B9C3734}" type="pres">
      <dgm:prSet presAssocID="{4D7A4BAF-36D1-4EEF-98D9-9E629190CBD9}" presName="hSp" presStyleCnt="0"/>
      <dgm:spPr/>
    </dgm:pt>
    <dgm:pt modelId="{BDDB30C5-ABE9-4504-BE31-B11566682DB9}" type="pres">
      <dgm:prSet presAssocID="{1E7E249F-2951-4ACE-B54A-870CE0F6C2D3}" presName="rectComp" presStyleCnt="0"/>
      <dgm:spPr/>
    </dgm:pt>
    <dgm:pt modelId="{5BEC5FA4-3F20-4B85-B291-D7E6FB787075}" type="pres">
      <dgm:prSet presAssocID="{1E7E249F-2951-4ACE-B54A-870CE0F6C2D3}" presName="bgRect" presStyleLbl="bgShp" presStyleIdx="1" presStyleCnt="3"/>
      <dgm:spPr/>
    </dgm:pt>
    <dgm:pt modelId="{1C0EEBAB-369D-4AFE-98FC-7E7DA894373A}" type="pres">
      <dgm:prSet presAssocID="{1E7E249F-2951-4ACE-B54A-870CE0F6C2D3}" presName="bgRectTx" presStyleLbl="bgShp" presStyleIdx="1" presStyleCnt="3">
        <dgm:presLayoutVars>
          <dgm:bulletEnabled val="1"/>
        </dgm:presLayoutVars>
      </dgm:prSet>
      <dgm:spPr/>
    </dgm:pt>
    <dgm:pt modelId="{3BDEAD51-7356-4372-89D9-DEE843F9F230}" type="pres">
      <dgm:prSet presAssocID="{1E7E249F-2951-4ACE-B54A-870CE0F6C2D3}" presName="spComp" presStyleCnt="0"/>
      <dgm:spPr/>
    </dgm:pt>
    <dgm:pt modelId="{1AD4FD8A-184E-4CF9-8679-843C04E8928E}" type="pres">
      <dgm:prSet presAssocID="{1E7E249F-2951-4ACE-B54A-870CE0F6C2D3}" presName="hSp" presStyleCnt="0"/>
      <dgm:spPr/>
    </dgm:pt>
    <dgm:pt modelId="{4C9322B1-9C66-48C9-AD46-C0B770AEBE69}" type="pres">
      <dgm:prSet presAssocID="{05D9EB36-5A3E-4D06-9AA5-CC724EA11BC9}" presName="rectComp" presStyleCnt="0"/>
      <dgm:spPr/>
    </dgm:pt>
    <dgm:pt modelId="{2207C902-720D-4E14-AD68-36939D72157F}" type="pres">
      <dgm:prSet presAssocID="{05D9EB36-5A3E-4D06-9AA5-CC724EA11BC9}" presName="bgRect" presStyleLbl="bgShp" presStyleIdx="2" presStyleCnt="3"/>
      <dgm:spPr/>
    </dgm:pt>
    <dgm:pt modelId="{CC66ADF8-1C90-45A4-A86A-99F74BE26D5E}" type="pres">
      <dgm:prSet presAssocID="{05D9EB36-5A3E-4D06-9AA5-CC724EA11BC9}" presName="bgRectTx" presStyleLbl="bgShp" presStyleIdx="2" presStyleCnt="3">
        <dgm:presLayoutVars>
          <dgm:bulletEnabled val="1"/>
        </dgm:presLayoutVars>
      </dgm:prSet>
      <dgm:spPr/>
    </dgm:pt>
  </dgm:ptLst>
  <dgm:cxnLst>
    <dgm:cxn modelId="{C424DC05-AAC7-49B9-94D6-EA348FEA9BCE}" type="presOf" srcId="{5E08872E-5006-461B-B6DC-50695D11CDE8}" destId="{B8AEEB38-1DAD-4AF4-BB54-913F7838B871}" srcOrd="0" destOrd="0" presId="urn:microsoft.com/office/officeart/2005/8/layout/hierarchy5"/>
    <dgm:cxn modelId="{B438F708-8D6B-4E86-9920-0F2F2FDE8652}" srcId="{7926B6FE-4E32-4B84-A5BC-568E08462A89}" destId="{05D9EB36-5A3E-4D06-9AA5-CC724EA11BC9}" srcOrd="3" destOrd="0" parTransId="{9C0AD569-5D83-49EF-BAE6-B1AADDC091A4}" sibTransId="{990EBB72-1795-4017-B25C-AC76103EFEDD}"/>
    <dgm:cxn modelId="{88104713-E931-41D4-879A-D6E35397515D}" type="presOf" srcId="{5734D5FB-FBD2-45B2-8044-24939650E3B2}" destId="{59E13C2B-D233-40F6-8B18-545A76D9E5C9}" srcOrd="1" destOrd="0" presId="urn:microsoft.com/office/officeart/2005/8/layout/hierarchy5"/>
    <dgm:cxn modelId="{A802DE14-9E6E-4AE0-8FF8-607952D64025}" type="presOf" srcId="{E3D8630F-636F-4E20-AEF3-685888075041}" destId="{B1B4DA5B-6FA4-4251-92D2-22B8E6CDCA2F}" srcOrd="0" destOrd="0" presId="urn:microsoft.com/office/officeart/2005/8/layout/hierarchy5"/>
    <dgm:cxn modelId="{D6D15D20-FA89-4816-8702-D1DE7D5F8043}" type="presOf" srcId="{4D7A4BAF-36D1-4EEF-98D9-9E629190CBD9}" destId="{23002EC7-F048-4E0E-A861-A8080887E3D0}" srcOrd="1" destOrd="0" presId="urn:microsoft.com/office/officeart/2005/8/layout/hierarchy5"/>
    <dgm:cxn modelId="{005DD827-2D0D-49C8-B60C-89E385C4282E}" type="presOf" srcId="{2605E817-064B-4E36-8FEC-764093A11103}" destId="{F67D2BAA-B764-4643-83FF-1D625D2437DA}" srcOrd="0" destOrd="0" presId="urn:microsoft.com/office/officeart/2005/8/layout/hierarchy5"/>
    <dgm:cxn modelId="{8B2F1D3E-79D7-4A2C-99EC-E3BCDD1972D5}" srcId="{126C86A2-FD87-4D08-89A0-D0E2B5F36D25}" destId="{8084B5EF-909A-43BB-BFE7-69744253388F}" srcOrd="0" destOrd="0" parTransId="{5734D5FB-FBD2-45B2-8044-24939650E3B2}" sibTransId="{F0264204-3E5C-4CAA-8EAC-2E8561209252}"/>
    <dgm:cxn modelId="{F64EB73E-ED2D-4411-B0AF-00C0B15A42B8}" type="presOf" srcId="{6BD2DE6C-41AC-44D3-9F1E-91062ACF555B}" destId="{EB7ADE66-350A-4D89-935A-BAF1692D076F}" srcOrd="1" destOrd="0" presId="urn:microsoft.com/office/officeart/2005/8/layout/hierarchy5"/>
    <dgm:cxn modelId="{8385CC43-7A68-477B-8BC0-B900E37953A7}" type="presOf" srcId="{1E7E249F-2951-4ACE-B54A-870CE0F6C2D3}" destId="{5BEC5FA4-3F20-4B85-B291-D7E6FB787075}" srcOrd="0" destOrd="0" presId="urn:microsoft.com/office/officeart/2005/8/layout/hierarchy5"/>
    <dgm:cxn modelId="{90851564-F5FF-44D0-9528-E6B77C965D33}" type="presOf" srcId="{5E08872E-5006-461B-B6DC-50695D11CDE8}" destId="{229B1645-A66A-4970-AFB8-9014690BC546}" srcOrd="1" destOrd="0" presId="urn:microsoft.com/office/officeart/2005/8/layout/hierarchy5"/>
    <dgm:cxn modelId="{2CACFB65-6CFF-459F-9BA6-AED2178F03B8}" type="presOf" srcId="{05D9EB36-5A3E-4D06-9AA5-CC724EA11BC9}" destId="{2207C902-720D-4E14-AD68-36939D72157F}" srcOrd="0" destOrd="0" presId="urn:microsoft.com/office/officeart/2005/8/layout/hierarchy5"/>
    <dgm:cxn modelId="{4FA61149-E7C5-4E31-A85C-542166F681E6}" type="presOf" srcId="{126C86A2-FD87-4D08-89A0-D0E2B5F36D25}" destId="{57A1CA26-460E-42D8-8615-3647BB2237C6}" srcOrd="0" destOrd="0" presId="urn:microsoft.com/office/officeart/2005/8/layout/hierarchy5"/>
    <dgm:cxn modelId="{5A89B551-0815-4661-ABF8-42DF03EB9A4E}" srcId="{7926B6FE-4E32-4B84-A5BC-568E08462A89}" destId="{49C8A3E3-F340-45E2-ABFF-4F0C0DF5A1C1}" srcOrd="0" destOrd="0" parTransId="{AC7FE830-FDBF-4B37-80EF-EA0A40E39B50}" sibTransId="{6CF44BBB-660B-4A20-B035-1F2DBFA355E9}"/>
    <dgm:cxn modelId="{DB9E7852-9312-4867-BEEB-727DC3E5DBC5}" type="presOf" srcId="{505C4780-9815-4F17-8888-C30F9D72B6FA}" destId="{A015AB02-66A2-4B8C-AF39-8EABD1DF2DC7}" srcOrd="0" destOrd="0" presId="urn:microsoft.com/office/officeart/2005/8/layout/hierarchy5"/>
    <dgm:cxn modelId="{6DAFE173-7EA7-4D06-823E-4773EC0A0E55}" type="presOf" srcId="{1E7E249F-2951-4ACE-B54A-870CE0F6C2D3}" destId="{1C0EEBAB-369D-4AFE-98FC-7E7DA894373A}" srcOrd="1" destOrd="0" presId="urn:microsoft.com/office/officeart/2005/8/layout/hierarchy5"/>
    <dgm:cxn modelId="{2FEF085A-E595-4EC7-BC5D-7601A2587677}" type="presOf" srcId="{05D9EB36-5A3E-4D06-9AA5-CC724EA11BC9}" destId="{CC66ADF8-1C90-45A4-A86A-99F74BE26D5E}" srcOrd="1" destOrd="0" presId="urn:microsoft.com/office/officeart/2005/8/layout/hierarchy5"/>
    <dgm:cxn modelId="{C6D61E84-0601-43AF-B7D1-BC18A8FD3A46}" srcId="{49C8A3E3-F340-45E2-ABFF-4F0C0DF5A1C1}" destId="{126C86A2-FD87-4D08-89A0-D0E2B5F36D25}" srcOrd="1" destOrd="0" parTransId="{07F537E5-922B-4586-8795-3400D254D97C}" sibTransId="{7B295F73-0AED-4967-9753-B88D1EF1551F}"/>
    <dgm:cxn modelId="{507D9585-E45F-43E6-BBEB-61BBFDD4A7D2}" type="presOf" srcId="{FCCD73DB-1101-47CB-8A78-C146C43A54A9}" destId="{6588ED3B-E034-4DD9-96CE-60AD24315EDA}" srcOrd="0" destOrd="0" presId="urn:microsoft.com/office/officeart/2005/8/layout/hierarchy5"/>
    <dgm:cxn modelId="{FA566889-E63F-446B-8DD1-E462E523A596}" type="presOf" srcId="{505C4780-9815-4F17-8888-C30F9D72B6FA}" destId="{FAE7CBF4-AC4C-4FE6-97AE-DDF540A205C5}" srcOrd="1" destOrd="0" presId="urn:microsoft.com/office/officeart/2005/8/layout/hierarchy5"/>
    <dgm:cxn modelId="{568A0896-CD76-48AD-8D4C-BFAA8A5C344C}" srcId="{7926B6FE-4E32-4B84-A5BC-568E08462A89}" destId="{4D7A4BAF-36D1-4EEF-98D9-9E629190CBD9}" srcOrd="1" destOrd="0" parTransId="{A329B282-26EB-450D-92A9-458C2EDBC5F6}" sibTransId="{36E0AFB3-5DD2-44F5-AF1B-D088E6E8C50E}"/>
    <dgm:cxn modelId="{7BDF6896-27D5-423C-8E88-68BD1693ACA6}" type="presOf" srcId="{6BD2DE6C-41AC-44D3-9F1E-91062ACF555B}" destId="{CB8ACA0B-4397-4676-97C7-44030BEFAB60}" srcOrd="0" destOrd="0" presId="urn:microsoft.com/office/officeart/2005/8/layout/hierarchy5"/>
    <dgm:cxn modelId="{85A62098-77B0-42A6-8851-08308C72F16B}" srcId="{49C8A3E3-F340-45E2-ABFF-4F0C0DF5A1C1}" destId="{E3D8630F-636F-4E20-AEF3-685888075041}" srcOrd="0" destOrd="0" parTransId="{6BD2DE6C-41AC-44D3-9F1E-91062ACF555B}" sibTransId="{63D35650-F3D1-4963-B1D2-1C797911E237}"/>
    <dgm:cxn modelId="{2BAF98A1-2DA9-46E3-B885-02734A64739C}" type="presOf" srcId="{5734D5FB-FBD2-45B2-8044-24939650E3B2}" destId="{2DC0DD1E-6545-441B-97D0-7A677FDB3FAD}" srcOrd="0" destOrd="0" presId="urn:microsoft.com/office/officeart/2005/8/layout/hierarchy5"/>
    <dgm:cxn modelId="{A5A887A3-A186-4644-A71A-EE1A5A13E1F6}" type="presOf" srcId="{07F537E5-922B-4586-8795-3400D254D97C}" destId="{0A98A23B-FF24-4519-B76E-F820A229AB70}" srcOrd="1" destOrd="0" presId="urn:microsoft.com/office/officeart/2005/8/layout/hierarchy5"/>
    <dgm:cxn modelId="{F4D844A9-50C8-4205-AE40-9D47FE5F449E}" type="presOf" srcId="{7926B6FE-4E32-4B84-A5BC-568E08462A89}" destId="{048EB11B-E573-45AC-8A2F-04A22CE5FEDE}" srcOrd="0" destOrd="0" presId="urn:microsoft.com/office/officeart/2005/8/layout/hierarchy5"/>
    <dgm:cxn modelId="{B5D064AD-8D59-40DD-BD25-C7A100EF6F1C}" srcId="{7926B6FE-4E32-4B84-A5BC-568E08462A89}" destId="{1E7E249F-2951-4ACE-B54A-870CE0F6C2D3}" srcOrd="2" destOrd="0" parTransId="{C2C49AA2-0A3B-46A5-A811-451BF626FA64}" sibTransId="{745594D9-2D87-447A-A208-BD613AFBFAB2}"/>
    <dgm:cxn modelId="{F2196BC0-E062-4E3A-B652-65CF1598FE85}" type="presOf" srcId="{49C8A3E3-F340-45E2-ABFF-4F0C0DF5A1C1}" destId="{580E3F24-2521-4056-B0A3-8135B0970CDE}" srcOrd="0" destOrd="0" presId="urn:microsoft.com/office/officeart/2005/8/layout/hierarchy5"/>
    <dgm:cxn modelId="{C59FB2D6-6EE6-4404-A460-9BE12D73C584}" type="presOf" srcId="{07F537E5-922B-4586-8795-3400D254D97C}" destId="{4A5AE9A7-2ED6-44F0-BE1D-E4140E54758C}" srcOrd="0" destOrd="0" presId="urn:microsoft.com/office/officeart/2005/8/layout/hierarchy5"/>
    <dgm:cxn modelId="{354D08E4-132F-42D2-91D3-C7D43D8600D9}" type="presOf" srcId="{4D7A4BAF-36D1-4EEF-98D9-9E629190CBD9}" destId="{FE0342C2-3F0C-4A51-AA89-42018EF8FD9B}" srcOrd="0" destOrd="0" presId="urn:microsoft.com/office/officeart/2005/8/layout/hierarchy5"/>
    <dgm:cxn modelId="{38363AEE-2F9B-4916-BF21-14E2D3A5FD71}" srcId="{E3D8630F-636F-4E20-AEF3-685888075041}" destId="{FCCD73DB-1101-47CB-8A78-C146C43A54A9}" srcOrd="1" destOrd="0" parTransId="{505C4780-9815-4F17-8888-C30F9D72B6FA}" sibTransId="{755D12EE-2858-491A-981B-8F0C70570532}"/>
    <dgm:cxn modelId="{B40657EE-5717-4A7D-BF13-ECA7162598B9}" srcId="{E3D8630F-636F-4E20-AEF3-685888075041}" destId="{2605E817-064B-4E36-8FEC-764093A11103}" srcOrd="0" destOrd="0" parTransId="{5E08872E-5006-461B-B6DC-50695D11CDE8}" sibTransId="{6E68503D-E9DB-4617-8DFF-17A012EF1E0D}"/>
    <dgm:cxn modelId="{17AD34FB-89B4-461A-8A53-0272C68210F3}" type="presOf" srcId="{8084B5EF-909A-43BB-BFE7-69744253388F}" destId="{2A2E6567-16AC-47F7-B43D-DDC4C88B9F1F}" srcOrd="0" destOrd="0" presId="urn:microsoft.com/office/officeart/2005/8/layout/hierarchy5"/>
    <dgm:cxn modelId="{E0013402-C434-40E4-9C7C-E2A9C5A54A9E}" type="presParOf" srcId="{048EB11B-E573-45AC-8A2F-04A22CE5FEDE}" destId="{2E593861-BDC7-40DB-8904-8C9F8A9A07C0}" srcOrd="0" destOrd="0" presId="urn:microsoft.com/office/officeart/2005/8/layout/hierarchy5"/>
    <dgm:cxn modelId="{EC2D27E7-C7D3-45EA-A6BE-B358C8FE8C26}" type="presParOf" srcId="{2E593861-BDC7-40DB-8904-8C9F8A9A07C0}" destId="{0B3FD6CE-9AF1-4E06-BB1C-680BD4360DA3}" srcOrd="0" destOrd="0" presId="urn:microsoft.com/office/officeart/2005/8/layout/hierarchy5"/>
    <dgm:cxn modelId="{8327F93C-0E05-49C6-A45C-B1BAC5C4165C}" type="presParOf" srcId="{2E593861-BDC7-40DB-8904-8C9F8A9A07C0}" destId="{FC874CB5-D62D-4557-8B5E-2E458BB0C0E8}" srcOrd="1" destOrd="0" presId="urn:microsoft.com/office/officeart/2005/8/layout/hierarchy5"/>
    <dgm:cxn modelId="{B11D9936-8E07-460F-AEC3-732224D5B8F7}" type="presParOf" srcId="{FC874CB5-D62D-4557-8B5E-2E458BB0C0E8}" destId="{C28851BB-412E-47A3-98D1-A2A958B1BAD4}" srcOrd="0" destOrd="0" presId="urn:microsoft.com/office/officeart/2005/8/layout/hierarchy5"/>
    <dgm:cxn modelId="{33F88B45-B89D-4A4B-84EB-C35A5F7C1D28}" type="presParOf" srcId="{C28851BB-412E-47A3-98D1-A2A958B1BAD4}" destId="{580E3F24-2521-4056-B0A3-8135B0970CDE}" srcOrd="0" destOrd="0" presId="urn:microsoft.com/office/officeart/2005/8/layout/hierarchy5"/>
    <dgm:cxn modelId="{AF31DEE6-BA09-47AC-A9C0-3EA7DBDD2DCE}" type="presParOf" srcId="{C28851BB-412E-47A3-98D1-A2A958B1BAD4}" destId="{07C18619-8369-4A38-8246-6BBA91C11294}" srcOrd="1" destOrd="0" presId="urn:microsoft.com/office/officeart/2005/8/layout/hierarchy5"/>
    <dgm:cxn modelId="{D050D470-E368-44A5-BEF2-EFD733207F65}" type="presParOf" srcId="{07C18619-8369-4A38-8246-6BBA91C11294}" destId="{CB8ACA0B-4397-4676-97C7-44030BEFAB60}" srcOrd="0" destOrd="0" presId="urn:microsoft.com/office/officeart/2005/8/layout/hierarchy5"/>
    <dgm:cxn modelId="{D4735DC2-08B0-4947-8445-D0BA5344C1C3}" type="presParOf" srcId="{CB8ACA0B-4397-4676-97C7-44030BEFAB60}" destId="{EB7ADE66-350A-4D89-935A-BAF1692D076F}" srcOrd="0" destOrd="0" presId="urn:microsoft.com/office/officeart/2005/8/layout/hierarchy5"/>
    <dgm:cxn modelId="{FC12B4D5-0269-451D-B6C1-C36628CB68D6}" type="presParOf" srcId="{07C18619-8369-4A38-8246-6BBA91C11294}" destId="{B62750CC-23A3-4282-BD5C-53BA73DCE117}" srcOrd="1" destOrd="0" presId="urn:microsoft.com/office/officeart/2005/8/layout/hierarchy5"/>
    <dgm:cxn modelId="{9E7AA2BA-D98A-480F-92EB-D5C9CFB11C09}" type="presParOf" srcId="{B62750CC-23A3-4282-BD5C-53BA73DCE117}" destId="{B1B4DA5B-6FA4-4251-92D2-22B8E6CDCA2F}" srcOrd="0" destOrd="0" presId="urn:microsoft.com/office/officeart/2005/8/layout/hierarchy5"/>
    <dgm:cxn modelId="{6E1C5295-5841-44B3-8DFE-3DF83857FC14}" type="presParOf" srcId="{B62750CC-23A3-4282-BD5C-53BA73DCE117}" destId="{059EB217-B689-4B36-86C8-C9024265332C}" srcOrd="1" destOrd="0" presId="urn:microsoft.com/office/officeart/2005/8/layout/hierarchy5"/>
    <dgm:cxn modelId="{6C72B063-8CB8-4832-BCB6-184CD1378832}" type="presParOf" srcId="{059EB217-B689-4B36-86C8-C9024265332C}" destId="{B8AEEB38-1DAD-4AF4-BB54-913F7838B871}" srcOrd="0" destOrd="0" presId="urn:microsoft.com/office/officeart/2005/8/layout/hierarchy5"/>
    <dgm:cxn modelId="{310FC544-BB6B-4DB7-A66E-9276A3E9DC83}" type="presParOf" srcId="{B8AEEB38-1DAD-4AF4-BB54-913F7838B871}" destId="{229B1645-A66A-4970-AFB8-9014690BC546}" srcOrd="0" destOrd="0" presId="urn:microsoft.com/office/officeart/2005/8/layout/hierarchy5"/>
    <dgm:cxn modelId="{24B55D3D-3982-4651-B10F-839CBC9B3858}" type="presParOf" srcId="{059EB217-B689-4B36-86C8-C9024265332C}" destId="{523F72CA-7272-4B90-B60A-A9A28D988AFF}" srcOrd="1" destOrd="0" presId="urn:microsoft.com/office/officeart/2005/8/layout/hierarchy5"/>
    <dgm:cxn modelId="{378F6077-A981-42F1-AE9F-05B7DDBD27C1}" type="presParOf" srcId="{523F72CA-7272-4B90-B60A-A9A28D988AFF}" destId="{F67D2BAA-B764-4643-83FF-1D625D2437DA}" srcOrd="0" destOrd="0" presId="urn:microsoft.com/office/officeart/2005/8/layout/hierarchy5"/>
    <dgm:cxn modelId="{CE02AC89-0DB3-4AFE-A27C-884DFF68CB5B}" type="presParOf" srcId="{523F72CA-7272-4B90-B60A-A9A28D988AFF}" destId="{BA0DBA63-3045-4FAE-92DD-04392637EBBE}" srcOrd="1" destOrd="0" presId="urn:microsoft.com/office/officeart/2005/8/layout/hierarchy5"/>
    <dgm:cxn modelId="{8407687E-CE28-4198-8CE7-2674B7363FDE}" type="presParOf" srcId="{059EB217-B689-4B36-86C8-C9024265332C}" destId="{A015AB02-66A2-4B8C-AF39-8EABD1DF2DC7}" srcOrd="2" destOrd="0" presId="urn:microsoft.com/office/officeart/2005/8/layout/hierarchy5"/>
    <dgm:cxn modelId="{011EC5EE-978C-4B11-9FBF-B92EED07DFCA}" type="presParOf" srcId="{A015AB02-66A2-4B8C-AF39-8EABD1DF2DC7}" destId="{FAE7CBF4-AC4C-4FE6-97AE-DDF540A205C5}" srcOrd="0" destOrd="0" presId="urn:microsoft.com/office/officeart/2005/8/layout/hierarchy5"/>
    <dgm:cxn modelId="{DEB04AC8-FEAA-489A-A0EE-E09BCDC44A55}" type="presParOf" srcId="{059EB217-B689-4B36-86C8-C9024265332C}" destId="{9007A5D6-0E0A-4CDB-81F9-D21CCA495827}" srcOrd="3" destOrd="0" presId="urn:microsoft.com/office/officeart/2005/8/layout/hierarchy5"/>
    <dgm:cxn modelId="{B602DB61-E66B-4DDE-BA87-7484393F6E07}" type="presParOf" srcId="{9007A5D6-0E0A-4CDB-81F9-D21CCA495827}" destId="{6588ED3B-E034-4DD9-96CE-60AD24315EDA}" srcOrd="0" destOrd="0" presId="urn:microsoft.com/office/officeart/2005/8/layout/hierarchy5"/>
    <dgm:cxn modelId="{83295EFD-E783-4170-8F70-3999B132CE36}" type="presParOf" srcId="{9007A5D6-0E0A-4CDB-81F9-D21CCA495827}" destId="{44C7F87C-6531-4986-BB22-58863C551D1C}" srcOrd="1" destOrd="0" presId="urn:microsoft.com/office/officeart/2005/8/layout/hierarchy5"/>
    <dgm:cxn modelId="{D42E27DB-0FAE-4A5C-8638-3595D8ADBFAC}" type="presParOf" srcId="{07C18619-8369-4A38-8246-6BBA91C11294}" destId="{4A5AE9A7-2ED6-44F0-BE1D-E4140E54758C}" srcOrd="2" destOrd="0" presId="urn:microsoft.com/office/officeart/2005/8/layout/hierarchy5"/>
    <dgm:cxn modelId="{46672A00-8F6E-466E-8EAA-CC572EDA11C6}" type="presParOf" srcId="{4A5AE9A7-2ED6-44F0-BE1D-E4140E54758C}" destId="{0A98A23B-FF24-4519-B76E-F820A229AB70}" srcOrd="0" destOrd="0" presId="urn:microsoft.com/office/officeart/2005/8/layout/hierarchy5"/>
    <dgm:cxn modelId="{87936E04-E794-4531-B075-3D84D265CEF1}" type="presParOf" srcId="{07C18619-8369-4A38-8246-6BBA91C11294}" destId="{60B24108-CD7B-4908-868E-DFADBFBDF52E}" srcOrd="3" destOrd="0" presId="urn:microsoft.com/office/officeart/2005/8/layout/hierarchy5"/>
    <dgm:cxn modelId="{FB0F1D80-B39C-4913-B492-1BB7E0C26F77}" type="presParOf" srcId="{60B24108-CD7B-4908-868E-DFADBFBDF52E}" destId="{57A1CA26-460E-42D8-8615-3647BB2237C6}" srcOrd="0" destOrd="0" presId="urn:microsoft.com/office/officeart/2005/8/layout/hierarchy5"/>
    <dgm:cxn modelId="{BEA3FCB8-7C3D-4EC7-AD61-BE24C340C28C}" type="presParOf" srcId="{60B24108-CD7B-4908-868E-DFADBFBDF52E}" destId="{19EF9E8B-AAC6-41EC-92BD-A4BDDB0F5CE8}" srcOrd="1" destOrd="0" presId="urn:microsoft.com/office/officeart/2005/8/layout/hierarchy5"/>
    <dgm:cxn modelId="{66F298D1-F829-4A8A-82A9-6A0888AD9AB2}" type="presParOf" srcId="{19EF9E8B-AAC6-41EC-92BD-A4BDDB0F5CE8}" destId="{2DC0DD1E-6545-441B-97D0-7A677FDB3FAD}" srcOrd="0" destOrd="0" presId="urn:microsoft.com/office/officeart/2005/8/layout/hierarchy5"/>
    <dgm:cxn modelId="{90DC93B3-782C-41ED-883A-E2CF0A1E6819}" type="presParOf" srcId="{2DC0DD1E-6545-441B-97D0-7A677FDB3FAD}" destId="{59E13C2B-D233-40F6-8B18-545A76D9E5C9}" srcOrd="0" destOrd="0" presId="urn:microsoft.com/office/officeart/2005/8/layout/hierarchy5"/>
    <dgm:cxn modelId="{71758FC2-E0AB-4DF6-9463-EADC5F09BEDA}" type="presParOf" srcId="{19EF9E8B-AAC6-41EC-92BD-A4BDDB0F5CE8}" destId="{FD251CC4-E05B-4634-8E12-9D2BC95F1059}" srcOrd="1" destOrd="0" presId="urn:microsoft.com/office/officeart/2005/8/layout/hierarchy5"/>
    <dgm:cxn modelId="{4126D700-7148-4F78-AE70-EBC9702D1EB8}" type="presParOf" srcId="{FD251CC4-E05B-4634-8E12-9D2BC95F1059}" destId="{2A2E6567-16AC-47F7-B43D-DDC4C88B9F1F}" srcOrd="0" destOrd="0" presId="urn:microsoft.com/office/officeart/2005/8/layout/hierarchy5"/>
    <dgm:cxn modelId="{CAECB70B-D9CF-4AA0-A142-E5CD9833F908}" type="presParOf" srcId="{FD251CC4-E05B-4634-8E12-9D2BC95F1059}" destId="{C94CB9C8-BD1D-4690-9121-F6C90F762B15}" srcOrd="1" destOrd="0" presId="urn:microsoft.com/office/officeart/2005/8/layout/hierarchy5"/>
    <dgm:cxn modelId="{962E1CC1-9042-4975-957F-9B153104F1C1}" type="presParOf" srcId="{048EB11B-E573-45AC-8A2F-04A22CE5FEDE}" destId="{F236345E-7CBD-4007-B6F4-AE315ED2E073}" srcOrd="1" destOrd="0" presId="urn:microsoft.com/office/officeart/2005/8/layout/hierarchy5"/>
    <dgm:cxn modelId="{E2CDAF2E-7BDB-421F-9BD5-2CE72E9053F3}" type="presParOf" srcId="{F236345E-7CBD-4007-B6F4-AE315ED2E073}" destId="{744EB25E-F14F-4193-894C-10420D8B8A17}" srcOrd="0" destOrd="0" presId="urn:microsoft.com/office/officeart/2005/8/layout/hierarchy5"/>
    <dgm:cxn modelId="{85272983-B29C-4F1B-AB84-911DDDFAED6E}" type="presParOf" srcId="{744EB25E-F14F-4193-894C-10420D8B8A17}" destId="{FE0342C2-3F0C-4A51-AA89-42018EF8FD9B}" srcOrd="0" destOrd="0" presId="urn:microsoft.com/office/officeart/2005/8/layout/hierarchy5"/>
    <dgm:cxn modelId="{113B2D55-B96B-492D-9BCE-E73A5539E90D}" type="presParOf" srcId="{744EB25E-F14F-4193-894C-10420D8B8A17}" destId="{23002EC7-F048-4E0E-A861-A8080887E3D0}" srcOrd="1" destOrd="0" presId="urn:microsoft.com/office/officeart/2005/8/layout/hierarchy5"/>
    <dgm:cxn modelId="{90832C13-08DB-44AA-9590-6B493450C33B}" type="presParOf" srcId="{F236345E-7CBD-4007-B6F4-AE315ED2E073}" destId="{FFA239B1-4AF9-49EB-BC70-BFE4E294B3E1}" srcOrd="1" destOrd="0" presId="urn:microsoft.com/office/officeart/2005/8/layout/hierarchy5"/>
    <dgm:cxn modelId="{BD3496CA-BB78-4225-BA3A-8B92805FE5AB}" type="presParOf" srcId="{FFA239B1-4AF9-49EB-BC70-BFE4E294B3E1}" destId="{F5008A7D-C045-407D-BD61-07C01B9C3734}" srcOrd="0" destOrd="0" presId="urn:microsoft.com/office/officeart/2005/8/layout/hierarchy5"/>
    <dgm:cxn modelId="{E554A1D9-6F00-405D-8D69-2D78C89A9B04}" type="presParOf" srcId="{F236345E-7CBD-4007-B6F4-AE315ED2E073}" destId="{BDDB30C5-ABE9-4504-BE31-B11566682DB9}" srcOrd="2" destOrd="0" presId="urn:microsoft.com/office/officeart/2005/8/layout/hierarchy5"/>
    <dgm:cxn modelId="{0A4E05FB-87BE-46F6-8C94-4CC73BCB9CC7}" type="presParOf" srcId="{BDDB30C5-ABE9-4504-BE31-B11566682DB9}" destId="{5BEC5FA4-3F20-4B85-B291-D7E6FB787075}" srcOrd="0" destOrd="0" presId="urn:microsoft.com/office/officeart/2005/8/layout/hierarchy5"/>
    <dgm:cxn modelId="{3B18A323-0022-4431-BB72-68694BD04F35}" type="presParOf" srcId="{BDDB30C5-ABE9-4504-BE31-B11566682DB9}" destId="{1C0EEBAB-369D-4AFE-98FC-7E7DA894373A}" srcOrd="1" destOrd="0" presId="urn:microsoft.com/office/officeart/2005/8/layout/hierarchy5"/>
    <dgm:cxn modelId="{6799F88D-071B-4CC7-8AFC-A8442553C80E}" type="presParOf" srcId="{F236345E-7CBD-4007-B6F4-AE315ED2E073}" destId="{3BDEAD51-7356-4372-89D9-DEE843F9F230}" srcOrd="3" destOrd="0" presId="urn:microsoft.com/office/officeart/2005/8/layout/hierarchy5"/>
    <dgm:cxn modelId="{8FE30220-D71D-45D1-AE73-118A6562FD83}" type="presParOf" srcId="{3BDEAD51-7356-4372-89D9-DEE843F9F230}" destId="{1AD4FD8A-184E-4CF9-8679-843C04E8928E}" srcOrd="0" destOrd="0" presId="urn:microsoft.com/office/officeart/2005/8/layout/hierarchy5"/>
    <dgm:cxn modelId="{CE38ADB7-41C0-4407-B2F9-939C9AC09BC5}" type="presParOf" srcId="{F236345E-7CBD-4007-B6F4-AE315ED2E073}" destId="{4C9322B1-9C66-48C9-AD46-C0B770AEBE69}" srcOrd="4" destOrd="0" presId="urn:microsoft.com/office/officeart/2005/8/layout/hierarchy5"/>
    <dgm:cxn modelId="{248A6369-8D09-4225-B0F1-7B0ADE9AB8E6}" type="presParOf" srcId="{4C9322B1-9C66-48C9-AD46-C0B770AEBE69}" destId="{2207C902-720D-4E14-AD68-36939D72157F}" srcOrd="0" destOrd="0" presId="urn:microsoft.com/office/officeart/2005/8/layout/hierarchy5"/>
    <dgm:cxn modelId="{BF4A1F02-253A-4CD3-A472-16B9A573E21C}" type="presParOf" srcId="{4C9322B1-9C66-48C9-AD46-C0B770AEBE69}" destId="{CC66ADF8-1C90-45A4-A86A-99F74BE26D5E}"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808A4D-732C-4922-9326-4BB5B93A41C9}"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7178BF3C-3D9A-408E-A9BC-3362A1CBDDB4}">
      <dgm:prSet phldrT="[Text]"/>
      <dgm:spPr>
        <a:solidFill>
          <a:schemeClr val="accent4">
            <a:lumMod val="20000"/>
            <a:lumOff val="80000"/>
          </a:schemeClr>
        </a:solidFill>
      </dgm:spPr>
      <dgm:t>
        <a:bodyPr/>
        <a:lstStyle/>
        <a:p>
          <a:r>
            <a:rPr lang="en-US" b="1" dirty="0">
              <a:solidFill>
                <a:schemeClr val="accent3">
                  <a:lumMod val="50000"/>
                </a:schemeClr>
              </a:solidFill>
            </a:rPr>
            <a:t>‘At The Table’</a:t>
          </a:r>
        </a:p>
      </dgm:t>
    </dgm:pt>
    <dgm:pt modelId="{10E67202-E7B1-402A-9DAF-DEF3E5D7C918}" type="parTrans" cxnId="{D078B427-6213-40A6-9B76-2E66B7AF39C7}">
      <dgm:prSet/>
      <dgm:spPr/>
      <dgm:t>
        <a:bodyPr/>
        <a:lstStyle/>
        <a:p>
          <a:endParaRPr lang="en-US"/>
        </a:p>
      </dgm:t>
    </dgm:pt>
    <dgm:pt modelId="{6888D6AD-62B3-442E-82F6-5E000A4C8411}" type="sibTrans" cxnId="{D078B427-6213-40A6-9B76-2E66B7AF39C7}">
      <dgm:prSet/>
      <dgm:spPr/>
      <dgm:t>
        <a:bodyPr/>
        <a:lstStyle/>
        <a:p>
          <a:endParaRPr lang="en-US"/>
        </a:p>
      </dgm:t>
    </dgm:pt>
    <dgm:pt modelId="{A413E433-BAF2-46BB-A2D9-60275CC64D01}">
      <dgm:prSet phldrT="[Text]"/>
      <dgm:spPr>
        <a:solidFill>
          <a:schemeClr val="accent6"/>
        </a:solidFill>
      </dgm:spPr>
      <dgm:t>
        <a:bodyPr/>
        <a:lstStyle/>
        <a:p>
          <a:r>
            <a:rPr lang="en-US" dirty="0"/>
            <a:t>Study- or program-level</a:t>
          </a:r>
        </a:p>
      </dgm:t>
    </dgm:pt>
    <dgm:pt modelId="{8FA05677-7825-4F18-BCFB-E16D787B87C8}" type="parTrans" cxnId="{FB46ABC1-4E65-49CD-9386-F847C94A689E}">
      <dgm:prSet/>
      <dgm:spPr/>
      <dgm:t>
        <a:bodyPr/>
        <a:lstStyle/>
        <a:p>
          <a:endParaRPr lang="en-US"/>
        </a:p>
      </dgm:t>
    </dgm:pt>
    <dgm:pt modelId="{8261426E-25A7-4DD2-BB5D-DE037748379F}" type="sibTrans" cxnId="{FB46ABC1-4E65-49CD-9386-F847C94A689E}">
      <dgm:prSet/>
      <dgm:spPr/>
      <dgm:t>
        <a:bodyPr/>
        <a:lstStyle/>
        <a:p>
          <a:endParaRPr lang="en-US"/>
        </a:p>
      </dgm:t>
    </dgm:pt>
    <dgm:pt modelId="{13FF51E9-8967-4EE9-8A86-099AC01F2457}">
      <dgm:prSet phldrT="[Text]"/>
      <dgm:spPr>
        <a:solidFill>
          <a:schemeClr val="accent6"/>
        </a:solidFill>
      </dgm:spPr>
      <dgm:t>
        <a:bodyPr/>
        <a:lstStyle/>
        <a:p>
          <a:r>
            <a:rPr lang="en-US" dirty="0"/>
            <a:t>Participating on research teams, review teams, and steering committees</a:t>
          </a:r>
        </a:p>
      </dgm:t>
    </dgm:pt>
    <dgm:pt modelId="{61EC4412-95E4-40CE-94C8-0EDC6A87AE1E}" type="parTrans" cxnId="{197D831A-290B-4FBD-8379-886F97B42D84}">
      <dgm:prSet/>
      <dgm:spPr/>
      <dgm:t>
        <a:bodyPr/>
        <a:lstStyle/>
        <a:p>
          <a:endParaRPr lang="en-US"/>
        </a:p>
      </dgm:t>
    </dgm:pt>
    <dgm:pt modelId="{B0F806F3-629A-4B8B-AF25-612D009016B0}" type="sibTrans" cxnId="{197D831A-290B-4FBD-8379-886F97B42D84}">
      <dgm:prSet/>
      <dgm:spPr/>
      <dgm:t>
        <a:bodyPr/>
        <a:lstStyle/>
        <a:p>
          <a:endParaRPr lang="en-US"/>
        </a:p>
      </dgm:t>
    </dgm:pt>
    <dgm:pt modelId="{01B47346-09F3-49C8-A165-3AB917AD3A7B}">
      <dgm:prSet phldrT="[Text]"/>
      <dgm:spPr/>
      <dgm:t>
        <a:bodyPr/>
        <a:lstStyle/>
        <a:p>
          <a:r>
            <a:rPr lang="en-US" b="1" dirty="0">
              <a:solidFill>
                <a:schemeClr val="accent3">
                  <a:lumMod val="50000"/>
                </a:schemeClr>
              </a:solidFill>
            </a:rPr>
            <a:t>Patient Meetings</a:t>
          </a:r>
        </a:p>
      </dgm:t>
    </dgm:pt>
    <dgm:pt modelId="{70C0876A-04ED-4181-846E-FC3E9676CAD9}" type="parTrans" cxnId="{B72617BE-D1A9-42CF-9B73-9DFCF5358003}">
      <dgm:prSet/>
      <dgm:spPr/>
      <dgm:t>
        <a:bodyPr/>
        <a:lstStyle/>
        <a:p>
          <a:endParaRPr lang="en-US"/>
        </a:p>
      </dgm:t>
    </dgm:pt>
    <dgm:pt modelId="{6DAB0C66-2B3A-4DBD-9FD3-0855602B1A9C}" type="sibTrans" cxnId="{B72617BE-D1A9-42CF-9B73-9DFCF5358003}">
      <dgm:prSet/>
      <dgm:spPr/>
      <dgm:t>
        <a:bodyPr/>
        <a:lstStyle/>
        <a:p>
          <a:endParaRPr lang="en-US"/>
        </a:p>
      </dgm:t>
    </dgm:pt>
    <dgm:pt modelId="{875424FA-63ED-486F-93C3-D7EFAC688E5F}">
      <dgm:prSet phldrT="[Text]"/>
      <dgm:spPr>
        <a:solidFill>
          <a:schemeClr val="accent2"/>
        </a:solidFill>
      </dgm:spPr>
      <dgm:t>
        <a:bodyPr/>
        <a:lstStyle/>
        <a:p>
          <a:r>
            <a:rPr lang="en-US" dirty="0"/>
            <a:t>1:1 or in groups, virtually or in-person, one-time or recurring</a:t>
          </a:r>
        </a:p>
      </dgm:t>
    </dgm:pt>
    <dgm:pt modelId="{CE471CFE-C065-432A-8418-6F89FF5B6908}" type="parTrans" cxnId="{49EC3152-F613-491C-95FF-EA794C469C2C}">
      <dgm:prSet/>
      <dgm:spPr/>
      <dgm:t>
        <a:bodyPr/>
        <a:lstStyle/>
        <a:p>
          <a:endParaRPr lang="en-US"/>
        </a:p>
      </dgm:t>
    </dgm:pt>
    <dgm:pt modelId="{54F6DB23-316D-4A4A-80F5-8B8ED50394E6}" type="sibTrans" cxnId="{49EC3152-F613-491C-95FF-EA794C469C2C}">
      <dgm:prSet/>
      <dgm:spPr/>
      <dgm:t>
        <a:bodyPr/>
        <a:lstStyle/>
        <a:p>
          <a:endParaRPr lang="en-US"/>
        </a:p>
      </dgm:t>
    </dgm:pt>
    <dgm:pt modelId="{27296667-827B-4D81-B2AF-CC74B68C0C12}">
      <dgm:prSet phldrT="[Text]"/>
      <dgm:spPr>
        <a:solidFill>
          <a:schemeClr val="bg1">
            <a:lumMod val="95000"/>
          </a:schemeClr>
        </a:solidFill>
      </dgm:spPr>
      <dgm:t>
        <a:bodyPr/>
        <a:lstStyle/>
        <a:p>
          <a:r>
            <a:rPr lang="en-US" b="1" dirty="0">
              <a:solidFill>
                <a:schemeClr val="accent3">
                  <a:lumMod val="50000"/>
                </a:schemeClr>
              </a:solidFill>
            </a:rPr>
            <a:t>Large-Scale Sampling</a:t>
          </a:r>
        </a:p>
      </dgm:t>
    </dgm:pt>
    <dgm:pt modelId="{ED93B628-4822-4A98-9293-9094F847E5D2}" type="parTrans" cxnId="{DBE1C49F-DF04-4E15-BAA0-7C61C4503FA9}">
      <dgm:prSet/>
      <dgm:spPr/>
      <dgm:t>
        <a:bodyPr/>
        <a:lstStyle/>
        <a:p>
          <a:endParaRPr lang="en-US"/>
        </a:p>
      </dgm:t>
    </dgm:pt>
    <dgm:pt modelId="{B26055E5-FC61-48AA-AAA7-6D1552C54BC8}" type="sibTrans" cxnId="{DBE1C49F-DF04-4E15-BAA0-7C61C4503FA9}">
      <dgm:prSet/>
      <dgm:spPr/>
      <dgm:t>
        <a:bodyPr/>
        <a:lstStyle/>
        <a:p>
          <a:endParaRPr lang="en-US"/>
        </a:p>
      </dgm:t>
    </dgm:pt>
    <dgm:pt modelId="{2B49B4A8-3EA3-483E-B05F-3853F74ACC82}">
      <dgm:prSet phldrT="[Text]"/>
      <dgm:spPr>
        <a:solidFill>
          <a:schemeClr val="accent3"/>
        </a:solidFill>
      </dgm:spPr>
      <dgm:t>
        <a:bodyPr/>
        <a:lstStyle/>
        <a:p>
          <a:r>
            <a:rPr lang="en-US" dirty="0"/>
            <a:t>Surveys/questionnaires by sponsor, CRO, patient group</a:t>
          </a:r>
        </a:p>
      </dgm:t>
    </dgm:pt>
    <dgm:pt modelId="{AAD56A7A-4117-4EE4-943C-2F3EA20E1487}" type="parTrans" cxnId="{9EAD31AA-FBD3-4252-B12B-BE43BA3F385D}">
      <dgm:prSet/>
      <dgm:spPr/>
      <dgm:t>
        <a:bodyPr/>
        <a:lstStyle/>
        <a:p>
          <a:endParaRPr lang="en-US"/>
        </a:p>
      </dgm:t>
    </dgm:pt>
    <dgm:pt modelId="{99229A50-AC5E-4359-B3B3-B238B6789A78}" type="sibTrans" cxnId="{9EAD31AA-FBD3-4252-B12B-BE43BA3F385D}">
      <dgm:prSet/>
      <dgm:spPr/>
      <dgm:t>
        <a:bodyPr/>
        <a:lstStyle/>
        <a:p>
          <a:endParaRPr lang="en-US"/>
        </a:p>
      </dgm:t>
    </dgm:pt>
    <dgm:pt modelId="{9775BEA0-22F0-483E-9FD9-77D3D7032EAE}">
      <dgm:prSet phldrT="[Text]"/>
      <dgm:spPr>
        <a:solidFill>
          <a:schemeClr val="accent3"/>
        </a:solidFill>
      </dgm:spPr>
      <dgm:t>
        <a:bodyPr/>
        <a:lstStyle/>
        <a:p>
          <a:r>
            <a:rPr lang="en-US" dirty="0"/>
            <a:t>Online portals and registries</a:t>
          </a:r>
        </a:p>
      </dgm:t>
    </dgm:pt>
    <dgm:pt modelId="{6C34270E-8AE8-4BC4-B547-7C445650CDEF}" type="parTrans" cxnId="{48B11E82-CF96-423A-9A2D-727404288C3F}">
      <dgm:prSet/>
      <dgm:spPr/>
      <dgm:t>
        <a:bodyPr/>
        <a:lstStyle/>
        <a:p>
          <a:endParaRPr lang="en-US"/>
        </a:p>
      </dgm:t>
    </dgm:pt>
    <dgm:pt modelId="{DC5F0F63-9458-42AA-AE6C-B7E443DC387B}" type="sibTrans" cxnId="{48B11E82-CF96-423A-9A2D-727404288C3F}">
      <dgm:prSet/>
      <dgm:spPr/>
      <dgm:t>
        <a:bodyPr/>
        <a:lstStyle/>
        <a:p>
          <a:endParaRPr lang="en-US"/>
        </a:p>
      </dgm:t>
    </dgm:pt>
    <dgm:pt modelId="{B2D569C4-4C30-41CB-A0AE-CF303F479D9C}">
      <dgm:prSet phldrT="[Text]"/>
      <dgm:spPr>
        <a:solidFill>
          <a:schemeClr val="accent2"/>
        </a:solidFill>
      </dgm:spPr>
      <dgm:t>
        <a:bodyPr/>
        <a:lstStyle/>
        <a:p>
          <a:r>
            <a:rPr lang="en-US" dirty="0"/>
            <a:t>Interviews, focus groups, design studios, patient advisory boards, protocol simulations</a:t>
          </a:r>
        </a:p>
      </dgm:t>
    </dgm:pt>
    <dgm:pt modelId="{E84EC938-7BAD-4FC3-A785-D8D5B2E4577B}" type="parTrans" cxnId="{7A8391BC-CAFC-4663-828A-32801353B8CE}">
      <dgm:prSet/>
      <dgm:spPr/>
      <dgm:t>
        <a:bodyPr/>
        <a:lstStyle/>
        <a:p>
          <a:endParaRPr lang="en-US"/>
        </a:p>
      </dgm:t>
    </dgm:pt>
    <dgm:pt modelId="{08C82C2D-554A-4483-82BD-7BACB8D9F6F6}" type="sibTrans" cxnId="{7A8391BC-CAFC-4663-828A-32801353B8CE}">
      <dgm:prSet/>
      <dgm:spPr/>
      <dgm:t>
        <a:bodyPr/>
        <a:lstStyle/>
        <a:p>
          <a:endParaRPr lang="en-US"/>
        </a:p>
      </dgm:t>
    </dgm:pt>
    <dgm:pt modelId="{7CA71523-0FA4-4607-808B-3834263E8EB3}">
      <dgm:prSet phldrT="[Text]"/>
      <dgm:spPr>
        <a:solidFill>
          <a:schemeClr val="accent3"/>
        </a:solidFill>
      </dgm:spPr>
      <dgm:t>
        <a:bodyPr/>
        <a:lstStyle/>
        <a:p>
          <a:r>
            <a:rPr lang="en-US" dirty="0"/>
            <a:t>‘Social listening’ and social media</a:t>
          </a:r>
        </a:p>
      </dgm:t>
    </dgm:pt>
    <dgm:pt modelId="{454D6384-D0D5-4536-A628-40A331AE1F53}" type="parTrans" cxnId="{3977D3E8-2DBA-4FE7-A94F-825F79216D69}">
      <dgm:prSet/>
      <dgm:spPr/>
      <dgm:t>
        <a:bodyPr/>
        <a:lstStyle/>
        <a:p>
          <a:endParaRPr lang="en-US"/>
        </a:p>
      </dgm:t>
    </dgm:pt>
    <dgm:pt modelId="{B5896BE8-C464-4A36-860A-3DEB71D03007}" type="sibTrans" cxnId="{3977D3E8-2DBA-4FE7-A94F-825F79216D69}">
      <dgm:prSet/>
      <dgm:spPr/>
      <dgm:t>
        <a:bodyPr/>
        <a:lstStyle/>
        <a:p>
          <a:endParaRPr lang="en-US"/>
        </a:p>
      </dgm:t>
    </dgm:pt>
    <dgm:pt modelId="{B5B1C540-EBCC-44A2-BF3E-39A4A256B8A5}" type="pres">
      <dgm:prSet presAssocID="{6B808A4D-732C-4922-9326-4BB5B93A41C9}" presName="theList" presStyleCnt="0">
        <dgm:presLayoutVars>
          <dgm:dir/>
          <dgm:animLvl val="lvl"/>
          <dgm:resizeHandles val="exact"/>
        </dgm:presLayoutVars>
      </dgm:prSet>
      <dgm:spPr/>
    </dgm:pt>
    <dgm:pt modelId="{B69565BE-A9EC-482E-95D1-8B43145DBDA4}" type="pres">
      <dgm:prSet presAssocID="{7178BF3C-3D9A-408E-A9BC-3362A1CBDDB4}" presName="compNode" presStyleCnt="0"/>
      <dgm:spPr/>
    </dgm:pt>
    <dgm:pt modelId="{B35231E6-9711-4144-B30F-807B4BA2E692}" type="pres">
      <dgm:prSet presAssocID="{7178BF3C-3D9A-408E-A9BC-3362A1CBDDB4}" presName="aNode" presStyleLbl="bgShp" presStyleIdx="0" presStyleCnt="3"/>
      <dgm:spPr/>
    </dgm:pt>
    <dgm:pt modelId="{17F53B30-5B70-4323-B096-E2910A6FEB90}" type="pres">
      <dgm:prSet presAssocID="{7178BF3C-3D9A-408E-A9BC-3362A1CBDDB4}" presName="textNode" presStyleLbl="bgShp" presStyleIdx="0" presStyleCnt="3"/>
      <dgm:spPr/>
    </dgm:pt>
    <dgm:pt modelId="{4FFD3539-8018-46F4-ABEA-1C5585D5E0EA}" type="pres">
      <dgm:prSet presAssocID="{7178BF3C-3D9A-408E-A9BC-3362A1CBDDB4}" presName="compChildNode" presStyleCnt="0"/>
      <dgm:spPr/>
    </dgm:pt>
    <dgm:pt modelId="{4152FBB2-085F-4A78-AD58-F2DF793BFD62}" type="pres">
      <dgm:prSet presAssocID="{7178BF3C-3D9A-408E-A9BC-3362A1CBDDB4}" presName="theInnerList" presStyleCnt="0"/>
      <dgm:spPr/>
    </dgm:pt>
    <dgm:pt modelId="{14E4E6F8-CA64-4A82-BE0D-E82A84B241D8}" type="pres">
      <dgm:prSet presAssocID="{A413E433-BAF2-46BB-A2D9-60275CC64D01}" presName="childNode" presStyleLbl="node1" presStyleIdx="0" presStyleCnt="7">
        <dgm:presLayoutVars>
          <dgm:bulletEnabled val="1"/>
        </dgm:presLayoutVars>
      </dgm:prSet>
      <dgm:spPr/>
    </dgm:pt>
    <dgm:pt modelId="{67589539-D54C-42C3-8873-7C8D61DA5946}" type="pres">
      <dgm:prSet presAssocID="{A413E433-BAF2-46BB-A2D9-60275CC64D01}" presName="aSpace2" presStyleCnt="0"/>
      <dgm:spPr/>
    </dgm:pt>
    <dgm:pt modelId="{24920E2E-73DA-4756-9943-3CA363AF08E8}" type="pres">
      <dgm:prSet presAssocID="{13FF51E9-8967-4EE9-8A86-099AC01F2457}" presName="childNode" presStyleLbl="node1" presStyleIdx="1" presStyleCnt="7">
        <dgm:presLayoutVars>
          <dgm:bulletEnabled val="1"/>
        </dgm:presLayoutVars>
      </dgm:prSet>
      <dgm:spPr/>
    </dgm:pt>
    <dgm:pt modelId="{148B6C29-6F7A-4C99-B529-B9BC3277FC95}" type="pres">
      <dgm:prSet presAssocID="{7178BF3C-3D9A-408E-A9BC-3362A1CBDDB4}" presName="aSpace" presStyleCnt="0"/>
      <dgm:spPr/>
    </dgm:pt>
    <dgm:pt modelId="{10738ADE-9312-4068-8762-83343EBE5C60}" type="pres">
      <dgm:prSet presAssocID="{01B47346-09F3-49C8-A165-3AB917AD3A7B}" presName="compNode" presStyleCnt="0"/>
      <dgm:spPr/>
    </dgm:pt>
    <dgm:pt modelId="{BDF678D7-9A86-4CDD-A8C7-8A46D22A2E4C}" type="pres">
      <dgm:prSet presAssocID="{01B47346-09F3-49C8-A165-3AB917AD3A7B}" presName="aNode" presStyleLbl="bgShp" presStyleIdx="1" presStyleCnt="3"/>
      <dgm:spPr/>
    </dgm:pt>
    <dgm:pt modelId="{81FFAA48-30E8-461D-A60A-0FCAA84E6E9C}" type="pres">
      <dgm:prSet presAssocID="{01B47346-09F3-49C8-A165-3AB917AD3A7B}" presName="textNode" presStyleLbl="bgShp" presStyleIdx="1" presStyleCnt="3"/>
      <dgm:spPr/>
    </dgm:pt>
    <dgm:pt modelId="{B347218C-C785-4D34-BC03-0B365C2F0591}" type="pres">
      <dgm:prSet presAssocID="{01B47346-09F3-49C8-A165-3AB917AD3A7B}" presName="compChildNode" presStyleCnt="0"/>
      <dgm:spPr/>
    </dgm:pt>
    <dgm:pt modelId="{2767DFA2-DA3F-4E1C-B217-9161745199A4}" type="pres">
      <dgm:prSet presAssocID="{01B47346-09F3-49C8-A165-3AB917AD3A7B}" presName="theInnerList" presStyleCnt="0"/>
      <dgm:spPr/>
    </dgm:pt>
    <dgm:pt modelId="{F764BCA9-3433-4CA5-A346-9CD37272D612}" type="pres">
      <dgm:prSet presAssocID="{875424FA-63ED-486F-93C3-D7EFAC688E5F}" presName="childNode" presStyleLbl="node1" presStyleIdx="2" presStyleCnt="7">
        <dgm:presLayoutVars>
          <dgm:bulletEnabled val="1"/>
        </dgm:presLayoutVars>
      </dgm:prSet>
      <dgm:spPr/>
    </dgm:pt>
    <dgm:pt modelId="{67C0495F-D0FD-4C49-A7E2-507807586081}" type="pres">
      <dgm:prSet presAssocID="{875424FA-63ED-486F-93C3-D7EFAC688E5F}" presName="aSpace2" presStyleCnt="0"/>
      <dgm:spPr/>
    </dgm:pt>
    <dgm:pt modelId="{6D37854C-45CF-4A49-B799-D6D848376864}" type="pres">
      <dgm:prSet presAssocID="{B2D569C4-4C30-41CB-A0AE-CF303F479D9C}" presName="childNode" presStyleLbl="node1" presStyleIdx="3" presStyleCnt="7">
        <dgm:presLayoutVars>
          <dgm:bulletEnabled val="1"/>
        </dgm:presLayoutVars>
      </dgm:prSet>
      <dgm:spPr/>
    </dgm:pt>
    <dgm:pt modelId="{6F39C3E0-A4DC-4BE8-8D65-35AAAE92F579}" type="pres">
      <dgm:prSet presAssocID="{01B47346-09F3-49C8-A165-3AB917AD3A7B}" presName="aSpace" presStyleCnt="0"/>
      <dgm:spPr/>
    </dgm:pt>
    <dgm:pt modelId="{210ECFF8-820C-40CD-90A2-0029B5CD3545}" type="pres">
      <dgm:prSet presAssocID="{27296667-827B-4D81-B2AF-CC74B68C0C12}" presName="compNode" presStyleCnt="0"/>
      <dgm:spPr/>
    </dgm:pt>
    <dgm:pt modelId="{E5EAAA62-D8FA-4BD9-BF7B-A4D68F357BAB}" type="pres">
      <dgm:prSet presAssocID="{27296667-827B-4D81-B2AF-CC74B68C0C12}" presName="aNode" presStyleLbl="bgShp" presStyleIdx="2" presStyleCnt="3"/>
      <dgm:spPr/>
    </dgm:pt>
    <dgm:pt modelId="{A30C4C58-BF65-4321-80AB-4DAA88ABB947}" type="pres">
      <dgm:prSet presAssocID="{27296667-827B-4D81-B2AF-CC74B68C0C12}" presName="textNode" presStyleLbl="bgShp" presStyleIdx="2" presStyleCnt="3"/>
      <dgm:spPr/>
    </dgm:pt>
    <dgm:pt modelId="{5C6F798C-A8B8-4082-8124-A1402104750E}" type="pres">
      <dgm:prSet presAssocID="{27296667-827B-4D81-B2AF-CC74B68C0C12}" presName="compChildNode" presStyleCnt="0"/>
      <dgm:spPr/>
    </dgm:pt>
    <dgm:pt modelId="{2E82E4B5-A13A-4AB4-BDAA-A16C654EBB17}" type="pres">
      <dgm:prSet presAssocID="{27296667-827B-4D81-B2AF-CC74B68C0C12}" presName="theInnerList" presStyleCnt="0"/>
      <dgm:spPr/>
    </dgm:pt>
    <dgm:pt modelId="{23C94271-3433-45C7-A5AB-0B4F19F3CAE5}" type="pres">
      <dgm:prSet presAssocID="{2B49B4A8-3EA3-483E-B05F-3853F74ACC82}" presName="childNode" presStyleLbl="node1" presStyleIdx="4" presStyleCnt="7">
        <dgm:presLayoutVars>
          <dgm:bulletEnabled val="1"/>
        </dgm:presLayoutVars>
      </dgm:prSet>
      <dgm:spPr/>
    </dgm:pt>
    <dgm:pt modelId="{1309EF6D-FED0-4963-BBFC-989DB60AFD07}" type="pres">
      <dgm:prSet presAssocID="{2B49B4A8-3EA3-483E-B05F-3853F74ACC82}" presName="aSpace2" presStyleCnt="0"/>
      <dgm:spPr/>
    </dgm:pt>
    <dgm:pt modelId="{9B03B7F4-07D0-49E0-A54E-D68C24B3693E}" type="pres">
      <dgm:prSet presAssocID="{9775BEA0-22F0-483E-9FD9-77D3D7032EAE}" presName="childNode" presStyleLbl="node1" presStyleIdx="5" presStyleCnt="7">
        <dgm:presLayoutVars>
          <dgm:bulletEnabled val="1"/>
        </dgm:presLayoutVars>
      </dgm:prSet>
      <dgm:spPr/>
    </dgm:pt>
    <dgm:pt modelId="{41563C6F-D4B1-4EFD-9715-384B70A2D4F4}" type="pres">
      <dgm:prSet presAssocID="{9775BEA0-22F0-483E-9FD9-77D3D7032EAE}" presName="aSpace2" presStyleCnt="0"/>
      <dgm:spPr/>
    </dgm:pt>
    <dgm:pt modelId="{F8F82A5D-7E12-41A8-B8C0-739E0F789500}" type="pres">
      <dgm:prSet presAssocID="{7CA71523-0FA4-4607-808B-3834263E8EB3}" presName="childNode" presStyleLbl="node1" presStyleIdx="6" presStyleCnt="7">
        <dgm:presLayoutVars>
          <dgm:bulletEnabled val="1"/>
        </dgm:presLayoutVars>
      </dgm:prSet>
      <dgm:spPr/>
    </dgm:pt>
  </dgm:ptLst>
  <dgm:cxnLst>
    <dgm:cxn modelId="{4C7A4B0B-010B-453E-A8F6-9D684E5A534C}" type="presOf" srcId="{6B808A4D-732C-4922-9326-4BB5B93A41C9}" destId="{B5B1C540-EBCC-44A2-BF3E-39A4A256B8A5}" srcOrd="0" destOrd="0" presId="urn:microsoft.com/office/officeart/2005/8/layout/lProcess2"/>
    <dgm:cxn modelId="{307B0916-A4E6-4E8A-90A5-9B621A05F8A4}" type="presOf" srcId="{13FF51E9-8967-4EE9-8A86-099AC01F2457}" destId="{24920E2E-73DA-4756-9943-3CA363AF08E8}" srcOrd="0" destOrd="0" presId="urn:microsoft.com/office/officeart/2005/8/layout/lProcess2"/>
    <dgm:cxn modelId="{197D831A-290B-4FBD-8379-886F97B42D84}" srcId="{7178BF3C-3D9A-408E-A9BC-3362A1CBDDB4}" destId="{13FF51E9-8967-4EE9-8A86-099AC01F2457}" srcOrd="1" destOrd="0" parTransId="{61EC4412-95E4-40CE-94C8-0EDC6A87AE1E}" sibTransId="{B0F806F3-629A-4B8B-AF25-612D009016B0}"/>
    <dgm:cxn modelId="{D0EC3B1C-E3B5-4B7B-B53A-D7FB9D1D8030}" type="presOf" srcId="{7CA71523-0FA4-4607-808B-3834263E8EB3}" destId="{F8F82A5D-7E12-41A8-B8C0-739E0F789500}" srcOrd="0" destOrd="0" presId="urn:microsoft.com/office/officeart/2005/8/layout/lProcess2"/>
    <dgm:cxn modelId="{C3ADF126-9013-4FF5-8E4D-6AB33258A5DC}" type="presOf" srcId="{7178BF3C-3D9A-408E-A9BC-3362A1CBDDB4}" destId="{B35231E6-9711-4144-B30F-807B4BA2E692}" srcOrd="0" destOrd="0" presId="urn:microsoft.com/office/officeart/2005/8/layout/lProcess2"/>
    <dgm:cxn modelId="{D078B427-6213-40A6-9B76-2E66B7AF39C7}" srcId="{6B808A4D-732C-4922-9326-4BB5B93A41C9}" destId="{7178BF3C-3D9A-408E-A9BC-3362A1CBDDB4}" srcOrd="0" destOrd="0" parTransId="{10E67202-E7B1-402A-9DAF-DEF3E5D7C918}" sibTransId="{6888D6AD-62B3-442E-82F6-5E000A4C8411}"/>
    <dgm:cxn modelId="{7CF70E2B-BE17-444D-8100-6BA66FE53E44}" type="presOf" srcId="{01B47346-09F3-49C8-A165-3AB917AD3A7B}" destId="{BDF678D7-9A86-4CDD-A8C7-8A46D22A2E4C}" srcOrd="0" destOrd="0" presId="urn:microsoft.com/office/officeart/2005/8/layout/lProcess2"/>
    <dgm:cxn modelId="{E9E5F369-0ED3-4E3C-9A26-2B66EF07E0AD}" type="presOf" srcId="{2B49B4A8-3EA3-483E-B05F-3853F74ACC82}" destId="{23C94271-3433-45C7-A5AB-0B4F19F3CAE5}" srcOrd="0" destOrd="0" presId="urn:microsoft.com/office/officeart/2005/8/layout/lProcess2"/>
    <dgm:cxn modelId="{49EC3152-F613-491C-95FF-EA794C469C2C}" srcId="{01B47346-09F3-49C8-A165-3AB917AD3A7B}" destId="{875424FA-63ED-486F-93C3-D7EFAC688E5F}" srcOrd="0" destOrd="0" parTransId="{CE471CFE-C065-432A-8418-6F89FF5B6908}" sibTransId="{54F6DB23-316D-4A4A-80F5-8B8ED50394E6}"/>
    <dgm:cxn modelId="{AA744A76-DF6B-4831-BDB4-92938B19986E}" type="presOf" srcId="{27296667-827B-4D81-B2AF-CC74B68C0C12}" destId="{E5EAAA62-D8FA-4BD9-BF7B-A4D68F357BAB}" srcOrd="0" destOrd="0" presId="urn:microsoft.com/office/officeart/2005/8/layout/lProcess2"/>
    <dgm:cxn modelId="{48B11E82-CF96-423A-9A2D-727404288C3F}" srcId="{27296667-827B-4D81-B2AF-CC74B68C0C12}" destId="{9775BEA0-22F0-483E-9FD9-77D3D7032EAE}" srcOrd="1" destOrd="0" parTransId="{6C34270E-8AE8-4BC4-B547-7C445650CDEF}" sibTransId="{DC5F0F63-9458-42AA-AE6C-B7E443DC387B}"/>
    <dgm:cxn modelId="{B2224287-E84B-4EBA-924D-06C046A51A4F}" type="presOf" srcId="{875424FA-63ED-486F-93C3-D7EFAC688E5F}" destId="{F764BCA9-3433-4CA5-A346-9CD37272D612}" srcOrd="0" destOrd="0" presId="urn:microsoft.com/office/officeart/2005/8/layout/lProcess2"/>
    <dgm:cxn modelId="{37A12B8A-A73F-4864-9FFB-D6335AF91A2F}" type="presOf" srcId="{9775BEA0-22F0-483E-9FD9-77D3D7032EAE}" destId="{9B03B7F4-07D0-49E0-A54E-D68C24B3693E}" srcOrd="0" destOrd="0" presId="urn:microsoft.com/office/officeart/2005/8/layout/lProcess2"/>
    <dgm:cxn modelId="{769DF98D-A180-487C-A5B2-9D5E53BF6EE4}" type="presOf" srcId="{B2D569C4-4C30-41CB-A0AE-CF303F479D9C}" destId="{6D37854C-45CF-4A49-B799-D6D848376864}" srcOrd="0" destOrd="0" presId="urn:microsoft.com/office/officeart/2005/8/layout/lProcess2"/>
    <dgm:cxn modelId="{F682A59B-ED8C-488D-BC00-3FC8E920FC70}" type="presOf" srcId="{01B47346-09F3-49C8-A165-3AB917AD3A7B}" destId="{81FFAA48-30E8-461D-A60A-0FCAA84E6E9C}" srcOrd="1" destOrd="0" presId="urn:microsoft.com/office/officeart/2005/8/layout/lProcess2"/>
    <dgm:cxn modelId="{DBE1C49F-DF04-4E15-BAA0-7C61C4503FA9}" srcId="{6B808A4D-732C-4922-9326-4BB5B93A41C9}" destId="{27296667-827B-4D81-B2AF-CC74B68C0C12}" srcOrd="2" destOrd="0" parTransId="{ED93B628-4822-4A98-9293-9094F847E5D2}" sibTransId="{B26055E5-FC61-48AA-AAA7-6D1552C54BC8}"/>
    <dgm:cxn modelId="{9EAD31AA-FBD3-4252-B12B-BE43BA3F385D}" srcId="{27296667-827B-4D81-B2AF-CC74B68C0C12}" destId="{2B49B4A8-3EA3-483E-B05F-3853F74ACC82}" srcOrd="0" destOrd="0" parTransId="{AAD56A7A-4117-4EE4-943C-2F3EA20E1487}" sibTransId="{99229A50-AC5E-4359-B3B3-B238B6789A78}"/>
    <dgm:cxn modelId="{C99705B7-84F4-49E2-BE1E-8DC3DE57FFC0}" type="presOf" srcId="{7178BF3C-3D9A-408E-A9BC-3362A1CBDDB4}" destId="{17F53B30-5B70-4323-B096-E2910A6FEB90}" srcOrd="1" destOrd="0" presId="urn:microsoft.com/office/officeart/2005/8/layout/lProcess2"/>
    <dgm:cxn modelId="{FA65F9BA-24E7-4B63-A0FA-13FD2E718F22}" type="presOf" srcId="{A413E433-BAF2-46BB-A2D9-60275CC64D01}" destId="{14E4E6F8-CA64-4A82-BE0D-E82A84B241D8}" srcOrd="0" destOrd="0" presId="urn:microsoft.com/office/officeart/2005/8/layout/lProcess2"/>
    <dgm:cxn modelId="{7A8391BC-CAFC-4663-828A-32801353B8CE}" srcId="{01B47346-09F3-49C8-A165-3AB917AD3A7B}" destId="{B2D569C4-4C30-41CB-A0AE-CF303F479D9C}" srcOrd="1" destOrd="0" parTransId="{E84EC938-7BAD-4FC3-A785-D8D5B2E4577B}" sibTransId="{08C82C2D-554A-4483-82BD-7BACB8D9F6F6}"/>
    <dgm:cxn modelId="{B72617BE-D1A9-42CF-9B73-9DFCF5358003}" srcId="{6B808A4D-732C-4922-9326-4BB5B93A41C9}" destId="{01B47346-09F3-49C8-A165-3AB917AD3A7B}" srcOrd="1" destOrd="0" parTransId="{70C0876A-04ED-4181-846E-FC3E9676CAD9}" sibTransId="{6DAB0C66-2B3A-4DBD-9FD3-0855602B1A9C}"/>
    <dgm:cxn modelId="{FB46ABC1-4E65-49CD-9386-F847C94A689E}" srcId="{7178BF3C-3D9A-408E-A9BC-3362A1CBDDB4}" destId="{A413E433-BAF2-46BB-A2D9-60275CC64D01}" srcOrd="0" destOrd="0" parTransId="{8FA05677-7825-4F18-BCFB-E16D787B87C8}" sibTransId="{8261426E-25A7-4DD2-BB5D-DE037748379F}"/>
    <dgm:cxn modelId="{9F08E8DA-590C-48C8-A19C-83EAEA828DCA}" type="presOf" srcId="{27296667-827B-4D81-B2AF-CC74B68C0C12}" destId="{A30C4C58-BF65-4321-80AB-4DAA88ABB947}" srcOrd="1" destOrd="0" presId="urn:microsoft.com/office/officeart/2005/8/layout/lProcess2"/>
    <dgm:cxn modelId="{3977D3E8-2DBA-4FE7-A94F-825F79216D69}" srcId="{27296667-827B-4D81-B2AF-CC74B68C0C12}" destId="{7CA71523-0FA4-4607-808B-3834263E8EB3}" srcOrd="2" destOrd="0" parTransId="{454D6384-D0D5-4536-A628-40A331AE1F53}" sibTransId="{B5896BE8-C464-4A36-860A-3DEB71D03007}"/>
    <dgm:cxn modelId="{21411674-9E3B-4D73-9D5B-9772CB84617D}" type="presParOf" srcId="{B5B1C540-EBCC-44A2-BF3E-39A4A256B8A5}" destId="{B69565BE-A9EC-482E-95D1-8B43145DBDA4}" srcOrd="0" destOrd="0" presId="urn:microsoft.com/office/officeart/2005/8/layout/lProcess2"/>
    <dgm:cxn modelId="{2D5342DC-39B1-40DD-9E05-22FDC7D521AA}" type="presParOf" srcId="{B69565BE-A9EC-482E-95D1-8B43145DBDA4}" destId="{B35231E6-9711-4144-B30F-807B4BA2E692}" srcOrd="0" destOrd="0" presId="urn:microsoft.com/office/officeart/2005/8/layout/lProcess2"/>
    <dgm:cxn modelId="{3BA62B87-00ED-4386-B2BB-760363A589C7}" type="presParOf" srcId="{B69565BE-A9EC-482E-95D1-8B43145DBDA4}" destId="{17F53B30-5B70-4323-B096-E2910A6FEB90}" srcOrd="1" destOrd="0" presId="urn:microsoft.com/office/officeart/2005/8/layout/lProcess2"/>
    <dgm:cxn modelId="{F66503CD-6EC9-4226-A2A7-8A5146742911}" type="presParOf" srcId="{B69565BE-A9EC-482E-95D1-8B43145DBDA4}" destId="{4FFD3539-8018-46F4-ABEA-1C5585D5E0EA}" srcOrd="2" destOrd="0" presId="urn:microsoft.com/office/officeart/2005/8/layout/lProcess2"/>
    <dgm:cxn modelId="{31AB45CE-B77B-4C2B-A6E2-0C6F7DE85EF3}" type="presParOf" srcId="{4FFD3539-8018-46F4-ABEA-1C5585D5E0EA}" destId="{4152FBB2-085F-4A78-AD58-F2DF793BFD62}" srcOrd="0" destOrd="0" presId="urn:microsoft.com/office/officeart/2005/8/layout/lProcess2"/>
    <dgm:cxn modelId="{0E63C648-F75D-447A-854F-C2605605D424}" type="presParOf" srcId="{4152FBB2-085F-4A78-AD58-F2DF793BFD62}" destId="{14E4E6F8-CA64-4A82-BE0D-E82A84B241D8}" srcOrd="0" destOrd="0" presId="urn:microsoft.com/office/officeart/2005/8/layout/lProcess2"/>
    <dgm:cxn modelId="{D0000D1D-747D-4F80-8CE7-60C61014E6C5}" type="presParOf" srcId="{4152FBB2-085F-4A78-AD58-F2DF793BFD62}" destId="{67589539-D54C-42C3-8873-7C8D61DA5946}" srcOrd="1" destOrd="0" presId="urn:microsoft.com/office/officeart/2005/8/layout/lProcess2"/>
    <dgm:cxn modelId="{884B9663-BD48-4468-8C5C-83CFD9E45454}" type="presParOf" srcId="{4152FBB2-085F-4A78-AD58-F2DF793BFD62}" destId="{24920E2E-73DA-4756-9943-3CA363AF08E8}" srcOrd="2" destOrd="0" presId="urn:microsoft.com/office/officeart/2005/8/layout/lProcess2"/>
    <dgm:cxn modelId="{811E339D-A17C-41D9-98DB-74EA08ACC466}" type="presParOf" srcId="{B5B1C540-EBCC-44A2-BF3E-39A4A256B8A5}" destId="{148B6C29-6F7A-4C99-B529-B9BC3277FC95}" srcOrd="1" destOrd="0" presId="urn:microsoft.com/office/officeart/2005/8/layout/lProcess2"/>
    <dgm:cxn modelId="{79909644-E71A-4ED6-9A47-64A27EC8766E}" type="presParOf" srcId="{B5B1C540-EBCC-44A2-BF3E-39A4A256B8A5}" destId="{10738ADE-9312-4068-8762-83343EBE5C60}" srcOrd="2" destOrd="0" presId="urn:microsoft.com/office/officeart/2005/8/layout/lProcess2"/>
    <dgm:cxn modelId="{59B273EA-2234-4477-91C1-DABC569843D0}" type="presParOf" srcId="{10738ADE-9312-4068-8762-83343EBE5C60}" destId="{BDF678D7-9A86-4CDD-A8C7-8A46D22A2E4C}" srcOrd="0" destOrd="0" presId="urn:microsoft.com/office/officeart/2005/8/layout/lProcess2"/>
    <dgm:cxn modelId="{D85134D0-01A3-434D-A2B9-FF6D0603CFC7}" type="presParOf" srcId="{10738ADE-9312-4068-8762-83343EBE5C60}" destId="{81FFAA48-30E8-461D-A60A-0FCAA84E6E9C}" srcOrd="1" destOrd="0" presId="urn:microsoft.com/office/officeart/2005/8/layout/lProcess2"/>
    <dgm:cxn modelId="{3D5B53D5-60CF-418F-B0F5-98E4F243236B}" type="presParOf" srcId="{10738ADE-9312-4068-8762-83343EBE5C60}" destId="{B347218C-C785-4D34-BC03-0B365C2F0591}" srcOrd="2" destOrd="0" presId="urn:microsoft.com/office/officeart/2005/8/layout/lProcess2"/>
    <dgm:cxn modelId="{741C0140-59FF-4CAB-9DC5-11FA8D7709B7}" type="presParOf" srcId="{B347218C-C785-4D34-BC03-0B365C2F0591}" destId="{2767DFA2-DA3F-4E1C-B217-9161745199A4}" srcOrd="0" destOrd="0" presId="urn:microsoft.com/office/officeart/2005/8/layout/lProcess2"/>
    <dgm:cxn modelId="{A27A14F9-1EB1-4FEC-B323-6E89A4151210}" type="presParOf" srcId="{2767DFA2-DA3F-4E1C-B217-9161745199A4}" destId="{F764BCA9-3433-4CA5-A346-9CD37272D612}" srcOrd="0" destOrd="0" presId="urn:microsoft.com/office/officeart/2005/8/layout/lProcess2"/>
    <dgm:cxn modelId="{F6EDB88C-3D95-420B-ABF1-4DFA2B40112B}" type="presParOf" srcId="{2767DFA2-DA3F-4E1C-B217-9161745199A4}" destId="{67C0495F-D0FD-4C49-A7E2-507807586081}" srcOrd="1" destOrd="0" presId="urn:microsoft.com/office/officeart/2005/8/layout/lProcess2"/>
    <dgm:cxn modelId="{0BAA6D3F-5CB7-4869-BA7E-420CCA37F54A}" type="presParOf" srcId="{2767DFA2-DA3F-4E1C-B217-9161745199A4}" destId="{6D37854C-45CF-4A49-B799-D6D848376864}" srcOrd="2" destOrd="0" presId="urn:microsoft.com/office/officeart/2005/8/layout/lProcess2"/>
    <dgm:cxn modelId="{58F73CBC-1509-4255-926E-0F7086515D99}" type="presParOf" srcId="{B5B1C540-EBCC-44A2-BF3E-39A4A256B8A5}" destId="{6F39C3E0-A4DC-4BE8-8D65-35AAAE92F579}" srcOrd="3" destOrd="0" presId="urn:microsoft.com/office/officeart/2005/8/layout/lProcess2"/>
    <dgm:cxn modelId="{6BBD4637-AD3C-473A-8648-68B51F981991}" type="presParOf" srcId="{B5B1C540-EBCC-44A2-BF3E-39A4A256B8A5}" destId="{210ECFF8-820C-40CD-90A2-0029B5CD3545}" srcOrd="4" destOrd="0" presId="urn:microsoft.com/office/officeart/2005/8/layout/lProcess2"/>
    <dgm:cxn modelId="{EBCF6215-ECEA-45E4-AABB-28A58EB35FE8}" type="presParOf" srcId="{210ECFF8-820C-40CD-90A2-0029B5CD3545}" destId="{E5EAAA62-D8FA-4BD9-BF7B-A4D68F357BAB}" srcOrd="0" destOrd="0" presId="urn:microsoft.com/office/officeart/2005/8/layout/lProcess2"/>
    <dgm:cxn modelId="{22756334-1DAD-4CF6-8072-774683FF5302}" type="presParOf" srcId="{210ECFF8-820C-40CD-90A2-0029B5CD3545}" destId="{A30C4C58-BF65-4321-80AB-4DAA88ABB947}" srcOrd="1" destOrd="0" presId="urn:microsoft.com/office/officeart/2005/8/layout/lProcess2"/>
    <dgm:cxn modelId="{34767EED-34CE-4B30-8637-B4E830F9214E}" type="presParOf" srcId="{210ECFF8-820C-40CD-90A2-0029B5CD3545}" destId="{5C6F798C-A8B8-4082-8124-A1402104750E}" srcOrd="2" destOrd="0" presId="urn:microsoft.com/office/officeart/2005/8/layout/lProcess2"/>
    <dgm:cxn modelId="{77A42831-4CF2-4DB1-979B-D5F1763CF642}" type="presParOf" srcId="{5C6F798C-A8B8-4082-8124-A1402104750E}" destId="{2E82E4B5-A13A-4AB4-BDAA-A16C654EBB17}" srcOrd="0" destOrd="0" presId="urn:microsoft.com/office/officeart/2005/8/layout/lProcess2"/>
    <dgm:cxn modelId="{8DB632C6-E260-49A4-B28C-85E5AA6D655C}" type="presParOf" srcId="{2E82E4B5-A13A-4AB4-BDAA-A16C654EBB17}" destId="{23C94271-3433-45C7-A5AB-0B4F19F3CAE5}" srcOrd="0" destOrd="0" presId="urn:microsoft.com/office/officeart/2005/8/layout/lProcess2"/>
    <dgm:cxn modelId="{75F81299-A36C-4A63-B249-4D8B245878CD}" type="presParOf" srcId="{2E82E4B5-A13A-4AB4-BDAA-A16C654EBB17}" destId="{1309EF6D-FED0-4963-BBFC-989DB60AFD07}" srcOrd="1" destOrd="0" presId="urn:microsoft.com/office/officeart/2005/8/layout/lProcess2"/>
    <dgm:cxn modelId="{985C00E6-C3DE-4497-B403-436654D6E7BC}" type="presParOf" srcId="{2E82E4B5-A13A-4AB4-BDAA-A16C654EBB17}" destId="{9B03B7F4-07D0-49E0-A54E-D68C24B3693E}" srcOrd="2" destOrd="0" presId="urn:microsoft.com/office/officeart/2005/8/layout/lProcess2"/>
    <dgm:cxn modelId="{49C5F85A-2870-4ABE-9A34-514ABECAA953}" type="presParOf" srcId="{2E82E4B5-A13A-4AB4-BDAA-A16C654EBB17}" destId="{41563C6F-D4B1-4EFD-9715-384B70A2D4F4}" srcOrd="3" destOrd="0" presId="urn:microsoft.com/office/officeart/2005/8/layout/lProcess2"/>
    <dgm:cxn modelId="{2E3AE3DC-7BFD-41D6-84CF-C05F8E7EA739}" type="presParOf" srcId="{2E82E4B5-A13A-4AB4-BDAA-A16C654EBB17}" destId="{F8F82A5D-7E12-41A8-B8C0-739E0F78950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FD8B2C-DC7D-4660-B559-13FFB2C674B7}" type="doc">
      <dgm:prSet loTypeId="urn:microsoft.com/office/officeart/2005/8/layout/cycle5" loCatId="cycle" qsTypeId="urn:microsoft.com/office/officeart/2005/8/quickstyle/simple2" qsCatId="simple" csTypeId="urn:microsoft.com/office/officeart/2005/8/colors/accent3_2" csCatId="accent3" phldr="1"/>
      <dgm:spPr/>
      <dgm:t>
        <a:bodyPr/>
        <a:lstStyle/>
        <a:p>
          <a:endParaRPr lang="en-US"/>
        </a:p>
      </dgm:t>
    </dgm:pt>
    <dgm:pt modelId="{58B0936A-7CB9-40CE-9312-A2C09071EA9D}">
      <dgm:prSet phldrT="[Text]" custT="1"/>
      <dgm:spPr>
        <a:solidFill>
          <a:schemeClr val="accent4"/>
        </a:solidFill>
      </dgm:spPr>
      <dgm:t>
        <a:bodyPr/>
        <a:lstStyle/>
        <a:p>
          <a:pPr>
            <a:lnSpc>
              <a:spcPct val="100000"/>
            </a:lnSpc>
            <a:spcAft>
              <a:spcPts val="0"/>
            </a:spcAft>
          </a:pPr>
          <a:r>
            <a:rPr lang="en-US" sz="1800" b="1" dirty="0"/>
            <a:t>IDENTIFY </a:t>
          </a:r>
        </a:p>
        <a:p>
          <a:pPr>
            <a:lnSpc>
              <a:spcPct val="100000"/>
            </a:lnSpc>
            <a:spcAft>
              <a:spcPts val="0"/>
            </a:spcAft>
          </a:pPr>
          <a:r>
            <a:rPr lang="en-US" sz="1600" dirty="0"/>
            <a:t>CTQs / risks / mitigations</a:t>
          </a:r>
        </a:p>
      </dgm:t>
    </dgm:pt>
    <dgm:pt modelId="{559D1878-0C41-4276-96CA-E3EF92C7DBB1}" type="parTrans" cxnId="{F90D0941-BE12-448B-BA41-46A7F90EED06}">
      <dgm:prSet/>
      <dgm:spPr/>
      <dgm:t>
        <a:bodyPr/>
        <a:lstStyle/>
        <a:p>
          <a:endParaRPr lang="en-US" sz="2100"/>
        </a:p>
      </dgm:t>
    </dgm:pt>
    <dgm:pt modelId="{2D3CF265-2901-47DC-A8C7-D02E0F46782D}" type="sibTrans" cxnId="{F90D0941-BE12-448B-BA41-46A7F90EED06}">
      <dgm:prSet/>
      <dgm:spPr>
        <a:ln>
          <a:solidFill>
            <a:schemeClr val="bg1"/>
          </a:solidFill>
        </a:ln>
      </dgm:spPr>
      <dgm:t>
        <a:bodyPr/>
        <a:lstStyle/>
        <a:p>
          <a:endParaRPr lang="en-US" sz="2100"/>
        </a:p>
      </dgm:t>
    </dgm:pt>
    <dgm:pt modelId="{C7827F1F-B37F-4EEF-988D-7B81E10606A1}">
      <dgm:prSet phldrT="[Text]" custT="1"/>
      <dgm:spPr>
        <a:solidFill>
          <a:schemeClr val="accent6"/>
        </a:solidFill>
      </dgm:spPr>
      <dgm:t>
        <a:bodyPr/>
        <a:lstStyle/>
        <a:p>
          <a:pPr>
            <a:lnSpc>
              <a:spcPct val="100000"/>
            </a:lnSpc>
            <a:spcAft>
              <a:spcPts val="0"/>
            </a:spcAft>
          </a:pPr>
          <a:r>
            <a:rPr lang="en-US" sz="1800" b="1" dirty="0"/>
            <a:t>REFINE </a:t>
          </a:r>
        </a:p>
        <a:p>
          <a:pPr>
            <a:lnSpc>
              <a:spcPct val="100000"/>
            </a:lnSpc>
            <a:spcAft>
              <a:spcPts val="0"/>
            </a:spcAft>
          </a:pPr>
          <a:r>
            <a:rPr lang="en-US" sz="1600" dirty="0"/>
            <a:t>CTQs / risks / mitigations</a:t>
          </a:r>
        </a:p>
      </dgm:t>
    </dgm:pt>
    <dgm:pt modelId="{A2EB928D-6A92-47A5-BD05-E7D6F704475F}" type="parTrans" cxnId="{5B31FEB6-6A00-472C-864C-C2D38E1DAAD9}">
      <dgm:prSet/>
      <dgm:spPr/>
      <dgm:t>
        <a:bodyPr/>
        <a:lstStyle/>
        <a:p>
          <a:endParaRPr lang="en-US" sz="2100"/>
        </a:p>
      </dgm:t>
    </dgm:pt>
    <dgm:pt modelId="{8B9041D1-130E-4FA0-B9AA-BF4F1B5033E4}" type="sibTrans" cxnId="{5B31FEB6-6A00-472C-864C-C2D38E1DAAD9}">
      <dgm:prSet/>
      <dgm:spPr>
        <a:ln>
          <a:solidFill>
            <a:srgbClr val="FFFFFF"/>
          </a:solidFill>
        </a:ln>
      </dgm:spPr>
      <dgm:t>
        <a:bodyPr/>
        <a:lstStyle/>
        <a:p>
          <a:endParaRPr lang="en-US" sz="2100"/>
        </a:p>
      </dgm:t>
    </dgm:pt>
    <dgm:pt modelId="{2FF2C9CB-17DF-4AE3-B190-137360C545F4}" type="pres">
      <dgm:prSet presAssocID="{C2FD8B2C-DC7D-4660-B559-13FFB2C674B7}" presName="cycle" presStyleCnt="0">
        <dgm:presLayoutVars>
          <dgm:dir/>
          <dgm:resizeHandles val="exact"/>
        </dgm:presLayoutVars>
      </dgm:prSet>
      <dgm:spPr/>
    </dgm:pt>
    <dgm:pt modelId="{9833AFBC-72B2-41CE-B8E6-0A2F890E78A2}" type="pres">
      <dgm:prSet presAssocID="{58B0936A-7CB9-40CE-9312-A2C09071EA9D}" presName="node" presStyleLbl="node1" presStyleIdx="0" presStyleCnt="2" custScaleX="134313" custRadScaleRad="167870">
        <dgm:presLayoutVars>
          <dgm:bulletEnabled val="1"/>
        </dgm:presLayoutVars>
      </dgm:prSet>
      <dgm:spPr/>
    </dgm:pt>
    <dgm:pt modelId="{D39D8DF1-1ECA-4193-A230-4F38FB2CF7AD}" type="pres">
      <dgm:prSet presAssocID="{58B0936A-7CB9-40CE-9312-A2C09071EA9D}" presName="spNode" presStyleCnt="0"/>
      <dgm:spPr/>
    </dgm:pt>
    <dgm:pt modelId="{F4D93EE4-6CA0-4A39-8253-221ED3B6BF44}" type="pres">
      <dgm:prSet presAssocID="{2D3CF265-2901-47DC-A8C7-D02E0F46782D}" presName="sibTrans" presStyleLbl="sibTrans1D1" presStyleIdx="0" presStyleCnt="2"/>
      <dgm:spPr/>
    </dgm:pt>
    <dgm:pt modelId="{E700C145-7074-4FD9-B1B2-68005F33C45F}" type="pres">
      <dgm:prSet presAssocID="{C7827F1F-B37F-4EEF-988D-7B81E10606A1}" presName="node" presStyleLbl="node1" presStyleIdx="1" presStyleCnt="2" custScaleX="134313" custRadScaleRad="166435">
        <dgm:presLayoutVars>
          <dgm:bulletEnabled val="1"/>
        </dgm:presLayoutVars>
      </dgm:prSet>
      <dgm:spPr/>
    </dgm:pt>
    <dgm:pt modelId="{F36DDA06-0AE5-46ED-88CA-44FD59A3A348}" type="pres">
      <dgm:prSet presAssocID="{C7827F1F-B37F-4EEF-988D-7B81E10606A1}" presName="spNode" presStyleCnt="0"/>
      <dgm:spPr/>
    </dgm:pt>
    <dgm:pt modelId="{6A134431-9724-4B55-9DCA-55780915683E}" type="pres">
      <dgm:prSet presAssocID="{8B9041D1-130E-4FA0-B9AA-BF4F1B5033E4}" presName="sibTrans" presStyleLbl="sibTrans1D1" presStyleIdx="1" presStyleCnt="2"/>
      <dgm:spPr/>
    </dgm:pt>
  </dgm:ptLst>
  <dgm:cxnLst>
    <dgm:cxn modelId="{66C0A21A-56F5-4903-AA81-54752D518C4C}" type="presOf" srcId="{C7827F1F-B37F-4EEF-988D-7B81E10606A1}" destId="{E700C145-7074-4FD9-B1B2-68005F33C45F}" srcOrd="0" destOrd="0" presId="urn:microsoft.com/office/officeart/2005/8/layout/cycle5"/>
    <dgm:cxn modelId="{F90D0941-BE12-448B-BA41-46A7F90EED06}" srcId="{C2FD8B2C-DC7D-4660-B559-13FFB2C674B7}" destId="{58B0936A-7CB9-40CE-9312-A2C09071EA9D}" srcOrd="0" destOrd="0" parTransId="{559D1878-0C41-4276-96CA-E3EF92C7DBB1}" sibTransId="{2D3CF265-2901-47DC-A8C7-D02E0F46782D}"/>
    <dgm:cxn modelId="{3083CB6D-0B2C-4D7F-B89D-EEB9EC941492}" type="presOf" srcId="{58B0936A-7CB9-40CE-9312-A2C09071EA9D}" destId="{9833AFBC-72B2-41CE-B8E6-0A2F890E78A2}" srcOrd="0" destOrd="0" presId="urn:microsoft.com/office/officeart/2005/8/layout/cycle5"/>
    <dgm:cxn modelId="{C81FD156-DDB3-41CA-B241-50A3722B46AE}" type="presOf" srcId="{C2FD8B2C-DC7D-4660-B559-13FFB2C674B7}" destId="{2FF2C9CB-17DF-4AE3-B190-137360C545F4}" srcOrd="0" destOrd="0" presId="urn:microsoft.com/office/officeart/2005/8/layout/cycle5"/>
    <dgm:cxn modelId="{D0EADE90-A675-4FCE-BA23-9395B1AEFBCE}" type="presOf" srcId="{2D3CF265-2901-47DC-A8C7-D02E0F46782D}" destId="{F4D93EE4-6CA0-4A39-8253-221ED3B6BF44}" srcOrd="0" destOrd="0" presId="urn:microsoft.com/office/officeart/2005/8/layout/cycle5"/>
    <dgm:cxn modelId="{5B31FEB6-6A00-472C-864C-C2D38E1DAAD9}" srcId="{C2FD8B2C-DC7D-4660-B559-13FFB2C674B7}" destId="{C7827F1F-B37F-4EEF-988D-7B81E10606A1}" srcOrd="1" destOrd="0" parTransId="{A2EB928D-6A92-47A5-BD05-E7D6F704475F}" sibTransId="{8B9041D1-130E-4FA0-B9AA-BF4F1B5033E4}"/>
    <dgm:cxn modelId="{31933EEA-0076-4623-8138-66F0483FB9FD}" type="presOf" srcId="{8B9041D1-130E-4FA0-B9AA-BF4F1B5033E4}" destId="{6A134431-9724-4B55-9DCA-55780915683E}" srcOrd="0" destOrd="0" presId="urn:microsoft.com/office/officeart/2005/8/layout/cycle5"/>
    <dgm:cxn modelId="{16897998-E3C0-4AD0-A76E-22BCF11390B6}" type="presParOf" srcId="{2FF2C9CB-17DF-4AE3-B190-137360C545F4}" destId="{9833AFBC-72B2-41CE-B8E6-0A2F890E78A2}" srcOrd="0" destOrd="0" presId="urn:microsoft.com/office/officeart/2005/8/layout/cycle5"/>
    <dgm:cxn modelId="{0927B699-6DBA-4464-BDB7-C774A29605E7}" type="presParOf" srcId="{2FF2C9CB-17DF-4AE3-B190-137360C545F4}" destId="{D39D8DF1-1ECA-4193-A230-4F38FB2CF7AD}" srcOrd="1" destOrd="0" presId="urn:microsoft.com/office/officeart/2005/8/layout/cycle5"/>
    <dgm:cxn modelId="{5DB48B67-5FDC-4DF0-BD84-F07D3BA18C20}" type="presParOf" srcId="{2FF2C9CB-17DF-4AE3-B190-137360C545F4}" destId="{F4D93EE4-6CA0-4A39-8253-221ED3B6BF44}" srcOrd="2" destOrd="0" presId="urn:microsoft.com/office/officeart/2005/8/layout/cycle5"/>
    <dgm:cxn modelId="{7049C191-0747-4315-9001-0114DC15A8DC}" type="presParOf" srcId="{2FF2C9CB-17DF-4AE3-B190-137360C545F4}" destId="{E700C145-7074-4FD9-B1B2-68005F33C45F}" srcOrd="3" destOrd="0" presId="urn:microsoft.com/office/officeart/2005/8/layout/cycle5"/>
    <dgm:cxn modelId="{6BEC75F8-143F-4AF0-82D5-0DED92F86F91}" type="presParOf" srcId="{2FF2C9CB-17DF-4AE3-B190-137360C545F4}" destId="{F36DDA06-0AE5-46ED-88CA-44FD59A3A348}" srcOrd="4" destOrd="0" presId="urn:microsoft.com/office/officeart/2005/8/layout/cycle5"/>
    <dgm:cxn modelId="{CCEB2FE4-002A-478E-9D52-072BA6614284}" type="presParOf" srcId="{2FF2C9CB-17DF-4AE3-B190-137360C545F4}" destId="{6A134431-9724-4B55-9DCA-55780915683E}"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3B36C0-08C7-8B42-84BC-9CBE8435F138}" type="doc">
      <dgm:prSet loTypeId="urn:microsoft.com/office/officeart/2005/8/layout/hProcess9" loCatId="" qsTypeId="urn:microsoft.com/office/officeart/2005/8/quickstyle/simple2" qsCatId="simple" csTypeId="urn:microsoft.com/office/officeart/2005/8/colors/colorful1" csCatId="colorful" phldr="1"/>
      <dgm:spPr/>
    </dgm:pt>
    <dgm:pt modelId="{5612664F-D8AD-1046-B17D-E8973AD6726B}">
      <dgm:prSet phldrT="[Text]"/>
      <dgm:spPr>
        <a:solidFill>
          <a:schemeClr val="accent1"/>
        </a:solidFill>
      </dgm:spPr>
      <dgm:t>
        <a:bodyPr/>
        <a:lstStyle/>
        <a:p>
          <a:r>
            <a:rPr lang="en-US" dirty="0"/>
            <a:t>Draft Study Concept</a:t>
          </a:r>
        </a:p>
      </dgm:t>
    </dgm:pt>
    <dgm:pt modelId="{9FC7A048-276B-AC4B-BF78-CF21A28F37B8}" type="parTrans" cxnId="{CCCFB031-477E-1448-8E45-40BEB7F0A207}">
      <dgm:prSet/>
      <dgm:spPr/>
      <dgm:t>
        <a:bodyPr/>
        <a:lstStyle/>
        <a:p>
          <a:endParaRPr lang="en-US"/>
        </a:p>
      </dgm:t>
    </dgm:pt>
    <dgm:pt modelId="{7B48E3A3-0B8B-2041-BA5C-B72AE973FB2A}" type="sibTrans" cxnId="{CCCFB031-477E-1448-8E45-40BEB7F0A207}">
      <dgm:prSet/>
      <dgm:spPr/>
      <dgm:t>
        <a:bodyPr/>
        <a:lstStyle/>
        <a:p>
          <a:endParaRPr lang="en-US"/>
        </a:p>
      </dgm:t>
    </dgm:pt>
    <dgm:pt modelId="{C80B8B1F-608D-2E48-8B49-342DF4222ABB}">
      <dgm:prSet phldrT="[Text]"/>
      <dgm:spPr>
        <a:solidFill>
          <a:schemeClr val="accent2"/>
        </a:solidFill>
      </dgm:spPr>
      <dgm:t>
        <a:bodyPr/>
        <a:lstStyle/>
        <a:p>
          <a:r>
            <a:rPr lang="en-US" dirty="0"/>
            <a:t>Draft Protocol</a:t>
          </a:r>
        </a:p>
      </dgm:t>
    </dgm:pt>
    <dgm:pt modelId="{ADFA6E85-6D3A-CB41-8B4F-5FB3878D8143}" type="parTrans" cxnId="{CCD0F1FC-7263-4A4B-91F0-0B6147B9395C}">
      <dgm:prSet/>
      <dgm:spPr/>
      <dgm:t>
        <a:bodyPr/>
        <a:lstStyle/>
        <a:p>
          <a:endParaRPr lang="en-US"/>
        </a:p>
      </dgm:t>
    </dgm:pt>
    <dgm:pt modelId="{AD4DFD63-B247-A944-B154-4A1588D6632B}" type="sibTrans" cxnId="{CCD0F1FC-7263-4A4B-91F0-0B6147B9395C}">
      <dgm:prSet/>
      <dgm:spPr/>
      <dgm:t>
        <a:bodyPr/>
        <a:lstStyle/>
        <a:p>
          <a:endParaRPr lang="en-US"/>
        </a:p>
      </dgm:t>
    </dgm:pt>
    <dgm:pt modelId="{E98D03F6-0B95-6C4F-ABA6-BF76480BA521}">
      <dgm:prSet phldrT="[Text]"/>
      <dgm:spPr>
        <a:solidFill>
          <a:schemeClr val="tx1"/>
        </a:solidFill>
      </dgm:spPr>
      <dgm:t>
        <a:bodyPr/>
        <a:lstStyle/>
        <a:p>
          <a:r>
            <a:rPr lang="en-US" dirty="0"/>
            <a:t>Final Protocol</a:t>
          </a:r>
        </a:p>
      </dgm:t>
    </dgm:pt>
    <dgm:pt modelId="{1BB5DC44-3C68-4747-AFA9-9FD90275FA51}" type="parTrans" cxnId="{D9DBE686-FC65-A645-B2C9-AF3B59E90FF7}">
      <dgm:prSet/>
      <dgm:spPr/>
      <dgm:t>
        <a:bodyPr/>
        <a:lstStyle/>
        <a:p>
          <a:endParaRPr lang="en-US"/>
        </a:p>
      </dgm:t>
    </dgm:pt>
    <dgm:pt modelId="{752D4E26-7987-A041-A6FA-98C7454E02EA}" type="sibTrans" cxnId="{D9DBE686-FC65-A645-B2C9-AF3B59E90FF7}">
      <dgm:prSet/>
      <dgm:spPr/>
      <dgm:t>
        <a:bodyPr/>
        <a:lstStyle/>
        <a:p>
          <a:endParaRPr lang="en-US"/>
        </a:p>
      </dgm:t>
    </dgm:pt>
    <dgm:pt modelId="{DAB3C446-EF5B-944E-88BA-C8AAA696863A}" type="pres">
      <dgm:prSet presAssocID="{4C3B36C0-08C7-8B42-84BC-9CBE8435F138}" presName="CompostProcess" presStyleCnt="0">
        <dgm:presLayoutVars>
          <dgm:dir/>
          <dgm:resizeHandles val="exact"/>
        </dgm:presLayoutVars>
      </dgm:prSet>
      <dgm:spPr/>
    </dgm:pt>
    <dgm:pt modelId="{A4D85C10-F9C0-E049-9588-0D10AA2A17E0}" type="pres">
      <dgm:prSet presAssocID="{4C3B36C0-08C7-8B42-84BC-9CBE8435F138}" presName="arrow" presStyleLbl="bgShp" presStyleIdx="0" presStyleCnt="1" custScaleX="117647" custLinFactNeighborY="-537"/>
      <dgm:spPr>
        <a:solidFill>
          <a:schemeClr val="bg1">
            <a:lumMod val="85000"/>
          </a:schemeClr>
        </a:solidFill>
      </dgm:spPr>
    </dgm:pt>
    <dgm:pt modelId="{A20ED581-4CD4-0D4B-9646-324C9906CC44}" type="pres">
      <dgm:prSet presAssocID="{4C3B36C0-08C7-8B42-84BC-9CBE8435F138}" presName="linearProcess" presStyleCnt="0"/>
      <dgm:spPr/>
    </dgm:pt>
    <dgm:pt modelId="{64A800EB-B3B2-A945-A275-4754261D157E}" type="pres">
      <dgm:prSet presAssocID="{5612664F-D8AD-1046-B17D-E8973AD6726B}" presName="textNode" presStyleLbl="node1" presStyleIdx="0" presStyleCnt="3">
        <dgm:presLayoutVars>
          <dgm:bulletEnabled val="1"/>
        </dgm:presLayoutVars>
      </dgm:prSet>
      <dgm:spPr/>
    </dgm:pt>
    <dgm:pt modelId="{B3B1373E-7353-8947-A310-1178513CAFCE}" type="pres">
      <dgm:prSet presAssocID="{7B48E3A3-0B8B-2041-BA5C-B72AE973FB2A}" presName="sibTrans" presStyleCnt="0"/>
      <dgm:spPr/>
    </dgm:pt>
    <dgm:pt modelId="{E187E1D3-8C46-E94A-B4F8-C69B71B70592}" type="pres">
      <dgm:prSet presAssocID="{C80B8B1F-608D-2E48-8B49-342DF4222ABB}" presName="textNode" presStyleLbl="node1" presStyleIdx="1" presStyleCnt="3">
        <dgm:presLayoutVars>
          <dgm:bulletEnabled val="1"/>
        </dgm:presLayoutVars>
      </dgm:prSet>
      <dgm:spPr/>
    </dgm:pt>
    <dgm:pt modelId="{1CC7B27F-A359-7147-A022-C38CD06B45A8}" type="pres">
      <dgm:prSet presAssocID="{AD4DFD63-B247-A944-B154-4A1588D6632B}" presName="sibTrans" presStyleCnt="0"/>
      <dgm:spPr/>
    </dgm:pt>
    <dgm:pt modelId="{44A061E9-D2B0-6D42-8539-4DA29421FF7B}" type="pres">
      <dgm:prSet presAssocID="{E98D03F6-0B95-6C4F-ABA6-BF76480BA521}" presName="textNode" presStyleLbl="node1" presStyleIdx="2" presStyleCnt="3">
        <dgm:presLayoutVars>
          <dgm:bulletEnabled val="1"/>
        </dgm:presLayoutVars>
      </dgm:prSet>
      <dgm:spPr/>
    </dgm:pt>
  </dgm:ptLst>
  <dgm:cxnLst>
    <dgm:cxn modelId="{CCCFB031-477E-1448-8E45-40BEB7F0A207}" srcId="{4C3B36C0-08C7-8B42-84BC-9CBE8435F138}" destId="{5612664F-D8AD-1046-B17D-E8973AD6726B}" srcOrd="0" destOrd="0" parTransId="{9FC7A048-276B-AC4B-BF78-CF21A28F37B8}" sibTransId="{7B48E3A3-0B8B-2041-BA5C-B72AE973FB2A}"/>
    <dgm:cxn modelId="{F9D62D3A-FE0A-5E44-8A61-D521F1765D48}" type="presOf" srcId="{5612664F-D8AD-1046-B17D-E8973AD6726B}" destId="{64A800EB-B3B2-A945-A275-4754261D157E}" srcOrd="0" destOrd="0" presId="urn:microsoft.com/office/officeart/2005/8/layout/hProcess9"/>
    <dgm:cxn modelId="{6BE61540-9DD1-4C46-90E8-A72015B1CF60}" type="presOf" srcId="{E98D03F6-0B95-6C4F-ABA6-BF76480BA521}" destId="{44A061E9-D2B0-6D42-8539-4DA29421FF7B}" srcOrd="0" destOrd="0" presId="urn:microsoft.com/office/officeart/2005/8/layout/hProcess9"/>
    <dgm:cxn modelId="{D9DBE686-FC65-A645-B2C9-AF3B59E90FF7}" srcId="{4C3B36C0-08C7-8B42-84BC-9CBE8435F138}" destId="{E98D03F6-0B95-6C4F-ABA6-BF76480BA521}" srcOrd="2" destOrd="0" parTransId="{1BB5DC44-3C68-4747-AFA9-9FD90275FA51}" sibTransId="{752D4E26-7987-A041-A6FA-98C7454E02EA}"/>
    <dgm:cxn modelId="{BDAAE2AC-EB01-2343-B27B-63AA32C76997}" type="presOf" srcId="{4C3B36C0-08C7-8B42-84BC-9CBE8435F138}" destId="{DAB3C446-EF5B-944E-88BA-C8AAA696863A}" srcOrd="0" destOrd="0" presId="urn:microsoft.com/office/officeart/2005/8/layout/hProcess9"/>
    <dgm:cxn modelId="{F82DEBE5-B3A8-D84D-BBF9-657F0DAE5432}" type="presOf" srcId="{C80B8B1F-608D-2E48-8B49-342DF4222ABB}" destId="{E187E1D3-8C46-E94A-B4F8-C69B71B70592}" srcOrd="0" destOrd="0" presId="urn:microsoft.com/office/officeart/2005/8/layout/hProcess9"/>
    <dgm:cxn modelId="{CCD0F1FC-7263-4A4B-91F0-0B6147B9395C}" srcId="{4C3B36C0-08C7-8B42-84BC-9CBE8435F138}" destId="{C80B8B1F-608D-2E48-8B49-342DF4222ABB}" srcOrd="1" destOrd="0" parTransId="{ADFA6E85-6D3A-CB41-8B4F-5FB3878D8143}" sibTransId="{AD4DFD63-B247-A944-B154-4A1588D6632B}"/>
    <dgm:cxn modelId="{59727406-58F9-994B-A05E-5B3D36BFFD30}" type="presParOf" srcId="{DAB3C446-EF5B-944E-88BA-C8AAA696863A}" destId="{A4D85C10-F9C0-E049-9588-0D10AA2A17E0}" srcOrd="0" destOrd="0" presId="urn:microsoft.com/office/officeart/2005/8/layout/hProcess9"/>
    <dgm:cxn modelId="{99830EBD-4E1D-5540-A35A-1B71C7D3C920}" type="presParOf" srcId="{DAB3C446-EF5B-944E-88BA-C8AAA696863A}" destId="{A20ED581-4CD4-0D4B-9646-324C9906CC44}" srcOrd="1" destOrd="0" presId="urn:microsoft.com/office/officeart/2005/8/layout/hProcess9"/>
    <dgm:cxn modelId="{32E0CE0A-7CE2-7846-93D8-C80E63C7E3F9}" type="presParOf" srcId="{A20ED581-4CD4-0D4B-9646-324C9906CC44}" destId="{64A800EB-B3B2-A945-A275-4754261D157E}" srcOrd="0" destOrd="0" presId="urn:microsoft.com/office/officeart/2005/8/layout/hProcess9"/>
    <dgm:cxn modelId="{4D62243A-1704-714D-AB00-F62D5D23C060}" type="presParOf" srcId="{A20ED581-4CD4-0D4B-9646-324C9906CC44}" destId="{B3B1373E-7353-8947-A310-1178513CAFCE}" srcOrd="1" destOrd="0" presId="urn:microsoft.com/office/officeart/2005/8/layout/hProcess9"/>
    <dgm:cxn modelId="{2874BCDA-6A44-744E-B222-5C36F98585BE}" type="presParOf" srcId="{A20ED581-4CD4-0D4B-9646-324C9906CC44}" destId="{E187E1D3-8C46-E94A-B4F8-C69B71B70592}" srcOrd="2" destOrd="0" presId="urn:microsoft.com/office/officeart/2005/8/layout/hProcess9"/>
    <dgm:cxn modelId="{BC314E10-791A-9547-B0A1-25ED3F9F8E8B}" type="presParOf" srcId="{A20ED581-4CD4-0D4B-9646-324C9906CC44}" destId="{1CC7B27F-A359-7147-A022-C38CD06B45A8}" srcOrd="3" destOrd="0" presId="urn:microsoft.com/office/officeart/2005/8/layout/hProcess9"/>
    <dgm:cxn modelId="{3ADDFF34-360F-3547-92F1-A1FA3BE2C6FA}" type="presParOf" srcId="{A20ED581-4CD4-0D4B-9646-324C9906CC44}" destId="{44A061E9-D2B0-6D42-8539-4DA29421FF7B}"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4648-DEF8-4B47-B414-4EE9CF690460}">
      <dsp:nvSpPr>
        <dsp:cNvPr id="0" name=""/>
        <dsp:cNvSpPr/>
      </dsp:nvSpPr>
      <dsp:spPr>
        <a:xfrm>
          <a:off x="0" y="628057"/>
          <a:ext cx="9113760" cy="837410"/>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3EF1B-4A9D-2448-AA49-6001EE0DBB4D}">
      <dsp:nvSpPr>
        <dsp:cNvPr id="0" name=""/>
        <dsp:cNvSpPr/>
      </dsp:nvSpPr>
      <dsp:spPr>
        <a:xfrm>
          <a:off x="4005" y="0"/>
          <a:ext cx="2643346" cy="83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b" anchorCtr="0">
          <a:noAutofit/>
        </a:bodyPr>
        <a:lstStyle/>
        <a:p>
          <a:pPr marL="0" lvl="0" indent="0" algn="ctr" defTabSz="1333500">
            <a:lnSpc>
              <a:spcPct val="90000"/>
            </a:lnSpc>
            <a:spcBef>
              <a:spcPct val="0"/>
            </a:spcBef>
            <a:spcAft>
              <a:spcPct val="35000"/>
            </a:spcAft>
            <a:buNone/>
          </a:pPr>
          <a:r>
            <a:rPr lang="en-US" sz="3000" kern="1200" dirty="0"/>
            <a:t> </a:t>
          </a:r>
        </a:p>
      </dsp:txBody>
      <dsp:txXfrm>
        <a:off x="4005" y="0"/>
        <a:ext cx="2643346" cy="837410"/>
      </dsp:txXfrm>
    </dsp:sp>
    <dsp:sp modelId="{F968C32B-4105-EB4F-A60E-65F662D09676}">
      <dsp:nvSpPr>
        <dsp:cNvPr id="0" name=""/>
        <dsp:cNvSpPr/>
      </dsp:nvSpPr>
      <dsp:spPr>
        <a:xfrm>
          <a:off x="1221002" y="942086"/>
          <a:ext cx="209352" cy="209352"/>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FFA7036-5612-DE44-8ECA-7A4B0FB23CEB}">
      <dsp:nvSpPr>
        <dsp:cNvPr id="0" name=""/>
        <dsp:cNvSpPr/>
      </dsp:nvSpPr>
      <dsp:spPr>
        <a:xfrm>
          <a:off x="2779518" y="1256115"/>
          <a:ext cx="2643346" cy="83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ctr" defTabSz="1333500">
            <a:lnSpc>
              <a:spcPct val="90000"/>
            </a:lnSpc>
            <a:spcBef>
              <a:spcPct val="0"/>
            </a:spcBef>
            <a:spcAft>
              <a:spcPct val="35000"/>
            </a:spcAft>
            <a:buNone/>
          </a:pPr>
          <a:r>
            <a:rPr lang="en-US" sz="3000" kern="1200" dirty="0"/>
            <a:t>  </a:t>
          </a:r>
        </a:p>
      </dsp:txBody>
      <dsp:txXfrm>
        <a:off x="2779518" y="1256115"/>
        <a:ext cx="2643346" cy="837410"/>
      </dsp:txXfrm>
    </dsp:sp>
    <dsp:sp modelId="{1D2CFD8B-C63F-B548-9DE9-6756B2D39D75}">
      <dsp:nvSpPr>
        <dsp:cNvPr id="0" name=""/>
        <dsp:cNvSpPr/>
      </dsp:nvSpPr>
      <dsp:spPr>
        <a:xfrm>
          <a:off x="4355111" y="942086"/>
          <a:ext cx="209352" cy="209352"/>
        </a:xfrm>
        <a:prstGeom prst="ellips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59513AD-CECB-8441-9FC0-2017E776FBE7}">
      <dsp:nvSpPr>
        <dsp:cNvPr id="0" name=""/>
        <dsp:cNvSpPr/>
      </dsp:nvSpPr>
      <dsp:spPr>
        <a:xfrm>
          <a:off x="5555032" y="0"/>
          <a:ext cx="2643346" cy="83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b" anchorCtr="0">
          <a:noAutofit/>
        </a:bodyPr>
        <a:lstStyle/>
        <a:p>
          <a:pPr marL="0" lvl="0" indent="0" algn="ctr" defTabSz="1333500">
            <a:lnSpc>
              <a:spcPct val="90000"/>
            </a:lnSpc>
            <a:spcBef>
              <a:spcPct val="0"/>
            </a:spcBef>
            <a:spcAft>
              <a:spcPct val="35000"/>
            </a:spcAft>
            <a:buNone/>
          </a:pPr>
          <a:r>
            <a:rPr lang="en-US" sz="3000" kern="1200" dirty="0"/>
            <a:t>  </a:t>
          </a:r>
        </a:p>
      </dsp:txBody>
      <dsp:txXfrm>
        <a:off x="5555032" y="0"/>
        <a:ext cx="2643346" cy="837410"/>
      </dsp:txXfrm>
    </dsp:sp>
    <dsp:sp modelId="{E1C939FD-7123-5B48-8531-A42E7C5BDE4A}">
      <dsp:nvSpPr>
        <dsp:cNvPr id="0" name=""/>
        <dsp:cNvSpPr/>
      </dsp:nvSpPr>
      <dsp:spPr>
        <a:xfrm>
          <a:off x="7369688" y="942086"/>
          <a:ext cx="209352" cy="209352"/>
        </a:xfrm>
        <a:prstGeom prst="ellipse">
          <a:avLst/>
        </a:prstGeom>
        <a:solidFill>
          <a:schemeClr val="tx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7C902-720D-4E14-AD68-36939D72157F}">
      <dsp:nvSpPr>
        <dsp:cNvPr id="0" name=""/>
        <dsp:cNvSpPr/>
      </dsp:nvSpPr>
      <dsp:spPr>
        <a:xfrm>
          <a:off x="6011517" y="0"/>
          <a:ext cx="2281460" cy="4754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0000"/>
              </a:solidFill>
            </a:rPr>
            <a:t>Strategies to Address Risks</a:t>
          </a:r>
        </a:p>
        <a:p>
          <a:pPr marL="0" lvl="0" indent="0" algn="ctr" defTabSz="844550">
            <a:lnSpc>
              <a:spcPct val="90000"/>
            </a:lnSpc>
            <a:spcBef>
              <a:spcPct val="0"/>
            </a:spcBef>
            <a:spcAft>
              <a:spcPct val="35000"/>
            </a:spcAft>
            <a:buNone/>
          </a:pPr>
          <a:r>
            <a:rPr lang="en-US" sz="1600" kern="1200" dirty="0">
              <a:solidFill>
                <a:schemeClr val="accent3"/>
              </a:solidFill>
            </a:rPr>
            <a:t>(Via Trial Design   and/or Oversight)</a:t>
          </a:r>
        </a:p>
      </dsp:txBody>
      <dsp:txXfrm>
        <a:off x="6011517" y="0"/>
        <a:ext cx="2281460" cy="1426261"/>
      </dsp:txXfrm>
    </dsp:sp>
    <dsp:sp modelId="{5BEC5FA4-3F20-4B85-B291-D7E6FB787075}">
      <dsp:nvSpPr>
        <dsp:cNvPr id="0" name=""/>
        <dsp:cNvSpPr/>
      </dsp:nvSpPr>
      <dsp:spPr>
        <a:xfrm>
          <a:off x="3349813" y="0"/>
          <a:ext cx="2281460" cy="4754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0000"/>
              </a:solidFill>
            </a:rPr>
            <a:t>Specific Risks   to CTQ</a:t>
          </a:r>
        </a:p>
        <a:p>
          <a:pPr marL="0" lvl="0" indent="0" algn="ctr" defTabSz="844550">
            <a:lnSpc>
              <a:spcPct val="90000"/>
            </a:lnSpc>
            <a:spcBef>
              <a:spcPct val="0"/>
            </a:spcBef>
            <a:spcAft>
              <a:spcPct val="35000"/>
            </a:spcAft>
            <a:buNone/>
          </a:pPr>
          <a:r>
            <a:rPr lang="en-US" sz="1900" kern="1200" dirty="0">
              <a:solidFill>
                <a:srgbClr val="CBE6EF"/>
              </a:solidFill>
            </a:rPr>
            <a:t>(Via Trial Design and/or Oversight)</a:t>
          </a:r>
          <a:endParaRPr lang="en-US" sz="1900" b="1" kern="1200" dirty="0">
            <a:solidFill>
              <a:srgbClr val="CBE6EF"/>
            </a:solidFill>
          </a:endParaRPr>
        </a:p>
      </dsp:txBody>
      <dsp:txXfrm>
        <a:off x="3349813" y="0"/>
        <a:ext cx="2281460" cy="1426261"/>
      </dsp:txXfrm>
    </dsp:sp>
    <dsp:sp modelId="{FE0342C2-3F0C-4A51-AA89-42018EF8FD9B}">
      <dsp:nvSpPr>
        <dsp:cNvPr id="0" name=""/>
        <dsp:cNvSpPr/>
      </dsp:nvSpPr>
      <dsp:spPr>
        <a:xfrm>
          <a:off x="688108" y="0"/>
          <a:ext cx="2281460" cy="47542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0000"/>
              </a:solidFill>
            </a:rPr>
            <a:t>Critical to Quality Factors (CTQs)</a:t>
          </a:r>
        </a:p>
        <a:p>
          <a:pPr marL="0" lvl="0" indent="0" algn="ctr" defTabSz="844550">
            <a:lnSpc>
              <a:spcPct val="90000"/>
            </a:lnSpc>
            <a:spcBef>
              <a:spcPct val="0"/>
            </a:spcBef>
            <a:spcAft>
              <a:spcPct val="35000"/>
            </a:spcAft>
            <a:buNone/>
          </a:pPr>
          <a:r>
            <a:rPr lang="en-US" sz="1900" kern="1200" dirty="0">
              <a:solidFill>
                <a:srgbClr val="CBE6EF"/>
              </a:solidFill>
            </a:rPr>
            <a:t>(Via Trial Design and/or Oversight)</a:t>
          </a:r>
          <a:endParaRPr lang="en-US" sz="1900" b="1" kern="1200" dirty="0">
            <a:solidFill>
              <a:srgbClr val="CBE6EF"/>
            </a:solidFill>
          </a:endParaRPr>
        </a:p>
      </dsp:txBody>
      <dsp:txXfrm>
        <a:off x="688108" y="0"/>
        <a:ext cx="2281460" cy="1426261"/>
      </dsp:txXfrm>
    </dsp:sp>
    <dsp:sp modelId="{580E3F24-2521-4056-B0A3-8135B0970CDE}">
      <dsp:nvSpPr>
        <dsp:cNvPr id="0" name=""/>
        <dsp:cNvSpPr/>
      </dsp:nvSpPr>
      <dsp:spPr>
        <a:xfrm>
          <a:off x="878230" y="27931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High retention critical for primary efficacy analysis</a:t>
          </a:r>
        </a:p>
      </dsp:txBody>
      <dsp:txXfrm>
        <a:off x="906072" y="2820986"/>
        <a:ext cx="1845533" cy="894924"/>
      </dsp:txXfrm>
    </dsp:sp>
    <dsp:sp modelId="{CB8ACA0B-4397-4676-97C7-44030BEFAB60}">
      <dsp:nvSpPr>
        <dsp:cNvPr id="0" name=""/>
        <dsp:cNvSpPr/>
      </dsp:nvSpPr>
      <dsp:spPr>
        <a:xfrm rot="18770822">
          <a:off x="2600545" y="2840502"/>
          <a:ext cx="1118291" cy="35991"/>
        </a:xfrm>
        <a:custGeom>
          <a:avLst/>
          <a:gdLst/>
          <a:ahLst/>
          <a:cxnLst/>
          <a:rect l="0" t="0" r="0" b="0"/>
          <a:pathLst>
            <a:path>
              <a:moveTo>
                <a:pt x="0" y="17995"/>
              </a:moveTo>
              <a:lnTo>
                <a:pt x="1118291" y="17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1734" y="2830541"/>
        <a:ext cx="55914" cy="55914"/>
      </dsp:txXfrm>
    </dsp:sp>
    <dsp:sp modelId="{B1B4DA5B-6FA4-4251-92D2-22B8E6CDCA2F}">
      <dsp:nvSpPr>
        <dsp:cNvPr id="0" name=""/>
        <dsp:cNvSpPr/>
      </dsp:nvSpPr>
      <dsp:spPr>
        <a:xfrm>
          <a:off x="3539934" y="19732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ts val="0"/>
            </a:spcAft>
            <a:buNone/>
          </a:pPr>
          <a:r>
            <a:rPr lang="en-US" sz="1500" kern="1200" dirty="0"/>
            <a:t>4-6 hour site visits may increase </a:t>
          </a:r>
        </a:p>
        <a:p>
          <a:pPr marL="0" lvl="0" indent="0" algn="ctr" defTabSz="666750">
            <a:lnSpc>
              <a:spcPct val="90000"/>
            </a:lnSpc>
            <a:spcBef>
              <a:spcPct val="0"/>
            </a:spcBef>
            <a:spcAft>
              <a:spcPts val="0"/>
            </a:spcAft>
            <a:buNone/>
          </a:pPr>
          <a:r>
            <a:rPr lang="en-US" sz="1500" kern="1200" dirty="0"/>
            <a:t>dropout rates</a:t>
          </a:r>
        </a:p>
      </dsp:txBody>
      <dsp:txXfrm>
        <a:off x="3567776" y="2001086"/>
        <a:ext cx="1845533" cy="894924"/>
      </dsp:txXfrm>
    </dsp:sp>
    <dsp:sp modelId="{B8AEEB38-1DAD-4AF4-BB54-913F7838B871}">
      <dsp:nvSpPr>
        <dsp:cNvPr id="0" name=""/>
        <dsp:cNvSpPr/>
      </dsp:nvSpPr>
      <dsp:spPr>
        <a:xfrm rot="19457599">
          <a:off x="5353124" y="2157252"/>
          <a:ext cx="936542" cy="35991"/>
        </a:xfrm>
        <a:custGeom>
          <a:avLst/>
          <a:gdLst/>
          <a:ahLst/>
          <a:cxnLst/>
          <a:rect l="0" t="0" r="0" b="0"/>
          <a:pathLst>
            <a:path>
              <a:moveTo>
                <a:pt x="0" y="17995"/>
              </a:moveTo>
              <a:lnTo>
                <a:pt x="936542" y="17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97982" y="2151834"/>
        <a:ext cx="46827" cy="46827"/>
      </dsp:txXfrm>
    </dsp:sp>
    <dsp:sp modelId="{F67D2BAA-B764-4643-83FF-1D625D2437DA}">
      <dsp:nvSpPr>
        <dsp:cNvPr id="0" name=""/>
        <dsp:cNvSpPr/>
      </dsp:nvSpPr>
      <dsp:spPr>
        <a:xfrm>
          <a:off x="6201639" y="14266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Remove assessments if not tied to primary or key secondary endpoint</a:t>
          </a:r>
        </a:p>
      </dsp:txBody>
      <dsp:txXfrm>
        <a:off x="6229481" y="1454486"/>
        <a:ext cx="1845533" cy="894924"/>
      </dsp:txXfrm>
    </dsp:sp>
    <dsp:sp modelId="{A015AB02-66A2-4B8C-AF39-8EABD1DF2DC7}">
      <dsp:nvSpPr>
        <dsp:cNvPr id="0" name=""/>
        <dsp:cNvSpPr/>
      </dsp:nvSpPr>
      <dsp:spPr>
        <a:xfrm rot="2142401">
          <a:off x="5353124" y="2703852"/>
          <a:ext cx="936542" cy="35991"/>
        </a:xfrm>
        <a:custGeom>
          <a:avLst/>
          <a:gdLst/>
          <a:ahLst/>
          <a:cxnLst/>
          <a:rect l="0" t="0" r="0" b="0"/>
          <a:pathLst>
            <a:path>
              <a:moveTo>
                <a:pt x="0" y="17995"/>
              </a:moveTo>
              <a:lnTo>
                <a:pt x="936542" y="17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97982" y="2698434"/>
        <a:ext cx="46827" cy="46827"/>
      </dsp:txXfrm>
    </dsp:sp>
    <dsp:sp modelId="{6588ED3B-E034-4DD9-96CE-60AD24315EDA}">
      <dsp:nvSpPr>
        <dsp:cNvPr id="0" name=""/>
        <dsp:cNvSpPr/>
      </dsp:nvSpPr>
      <dsp:spPr>
        <a:xfrm>
          <a:off x="6201639" y="25198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Minimize site visits; use digital health technologies and tele-visits</a:t>
          </a:r>
        </a:p>
      </dsp:txBody>
      <dsp:txXfrm>
        <a:off x="6229481" y="2547686"/>
        <a:ext cx="1845533" cy="894924"/>
      </dsp:txXfrm>
    </dsp:sp>
    <dsp:sp modelId="{4A5AE9A7-2ED6-44F0-BE1D-E4140E54758C}">
      <dsp:nvSpPr>
        <dsp:cNvPr id="0" name=""/>
        <dsp:cNvSpPr/>
      </dsp:nvSpPr>
      <dsp:spPr>
        <a:xfrm rot="2829178">
          <a:off x="2600545" y="3660402"/>
          <a:ext cx="1118291" cy="35991"/>
        </a:xfrm>
        <a:custGeom>
          <a:avLst/>
          <a:gdLst/>
          <a:ahLst/>
          <a:cxnLst/>
          <a:rect l="0" t="0" r="0" b="0"/>
          <a:pathLst>
            <a:path>
              <a:moveTo>
                <a:pt x="0" y="17995"/>
              </a:moveTo>
              <a:lnTo>
                <a:pt x="1118291" y="17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1734" y="3650441"/>
        <a:ext cx="55914" cy="55914"/>
      </dsp:txXfrm>
    </dsp:sp>
    <dsp:sp modelId="{57A1CA26-460E-42D8-8615-3647BB2237C6}">
      <dsp:nvSpPr>
        <dsp:cNvPr id="0" name=""/>
        <dsp:cNvSpPr/>
      </dsp:nvSpPr>
      <dsp:spPr>
        <a:xfrm>
          <a:off x="3539934" y="36130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Sites not near patients; may lead to high dropout rates </a:t>
          </a:r>
        </a:p>
      </dsp:txBody>
      <dsp:txXfrm>
        <a:off x="3567776" y="3640886"/>
        <a:ext cx="1845533" cy="894924"/>
      </dsp:txXfrm>
    </dsp:sp>
    <dsp:sp modelId="{2DC0DD1E-6545-441B-97D0-7A677FDB3FAD}">
      <dsp:nvSpPr>
        <dsp:cNvPr id="0" name=""/>
        <dsp:cNvSpPr/>
      </dsp:nvSpPr>
      <dsp:spPr>
        <a:xfrm>
          <a:off x="5441152" y="4070352"/>
          <a:ext cx="760486" cy="35991"/>
        </a:xfrm>
        <a:custGeom>
          <a:avLst/>
          <a:gdLst/>
          <a:ahLst/>
          <a:cxnLst/>
          <a:rect l="0" t="0" r="0" b="0"/>
          <a:pathLst>
            <a:path>
              <a:moveTo>
                <a:pt x="0" y="17995"/>
              </a:moveTo>
              <a:lnTo>
                <a:pt x="760486" y="17995"/>
              </a:lnTo>
            </a:path>
          </a:pathLst>
        </a:custGeom>
        <a:noFill/>
        <a:ln w="25400" cap="flat" cmpd="sng" algn="ctr">
          <a:solidFill>
            <a:srgbClr val="00A6C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02383" y="4069336"/>
        <a:ext cx="38024" cy="38024"/>
      </dsp:txXfrm>
    </dsp:sp>
    <dsp:sp modelId="{2A2E6567-16AC-47F7-B43D-DDC4C88B9F1F}">
      <dsp:nvSpPr>
        <dsp:cNvPr id="0" name=""/>
        <dsp:cNvSpPr/>
      </dsp:nvSpPr>
      <dsp:spPr>
        <a:xfrm>
          <a:off x="6201639" y="3613044"/>
          <a:ext cx="1901217" cy="95060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Provide travel/logistics support for necessary site visits</a:t>
          </a:r>
        </a:p>
      </dsp:txBody>
      <dsp:txXfrm>
        <a:off x="6229481" y="3640886"/>
        <a:ext cx="1845533" cy="894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231E6-9711-4144-B30F-807B4BA2E692}">
      <dsp:nvSpPr>
        <dsp:cNvPr id="0" name=""/>
        <dsp:cNvSpPr/>
      </dsp:nvSpPr>
      <dsp:spPr>
        <a:xfrm>
          <a:off x="1032" y="0"/>
          <a:ext cx="2685494" cy="450850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accent3">
                  <a:lumMod val="50000"/>
                </a:schemeClr>
              </a:solidFill>
            </a:rPr>
            <a:t>‘At The Table’</a:t>
          </a:r>
        </a:p>
      </dsp:txBody>
      <dsp:txXfrm>
        <a:off x="1032" y="0"/>
        <a:ext cx="2685494" cy="1352550"/>
      </dsp:txXfrm>
    </dsp:sp>
    <dsp:sp modelId="{14E4E6F8-CA64-4A82-BE0D-E82A84B241D8}">
      <dsp:nvSpPr>
        <dsp:cNvPr id="0" name=""/>
        <dsp:cNvSpPr/>
      </dsp:nvSpPr>
      <dsp:spPr>
        <a:xfrm>
          <a:off x="269582" y="1353870"/>
          <a:ext cx="2148395" cy="135937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Study- or program-level</a:t>
          </a:r>
        </a:p>
      </dsp:txBody>
      <dsp:txXfrm>
        <a:off x="309397" y="1393685"/>
        <a:ext cx="2068765" cy="1279744"/>
      </dsp:txXfrm>
    </dsp:sp>
    <dsp:sp modelId="{24920E2E-73DA-4756-9943-3CA363AF08E8}">
      <dsp:nvSpPr>
        <dsp:cNvPr id="0" name=""/>
        <dsp:cNvSpPr/>
      </dsp:nvSpPr>
      <dsp:spPr>
        <a:xfrm>
          <a:off x="269582" y="2922379"/>
          <a:ext cx="2148395" cy="135937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Participating on research teams, review teams, and steering committees</a:t>
          </a:r>
        </a:p>
      </dsp:txBody>
      <dsp:txXfrm>
        <a:off x="309397" y="2962194"/>
        <a:ext cx="2068765" cy="1279744"/>
      </dsp:txXfrm>
    </dsp:sp>
    <dsp:sp modelId="{BDF678D7-9A86-4CDD-A8C7-8A46D22A2E4C}">
      <dsp:nvSpPr>
        <dsp:cNvPr id="0" name=""/>
        <dsp:cNvSpPr/>
      </dsp:nvSpPr>
      <dsp:spPr>
        <a:xfrm>
          <a:off x="2887940" y="0"/>
          <a:ext cx="2685494" cy="45085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accent3">
                  <a:lumMod val="50000"/>
                </a:schemeClr>
              </a:solidFill>
            </a:rPr>
            <a:t>Patient Meetings</a:t>
          </a:r>
        </a:p>
      </dsp:txBody>
      <dsp:txXfrm>
        <a:off x="2887940" y="0"/>
        <a:ext cx="2685494" cy="1352550"/>
      </dsp:txXfrm>
    </dsp:sp>
    <dsp:sp modelId="{F764BCA9-3433-4CA5-A346-9CD37272D612}">
      <dsp:nvSpPr>
        <dsp:cNvPr id="0" name=""/>
        <dsp:cNvSpPr/>
      </dsp:nvSpPr>
      <dsp:spPr>
        <a:xfrm>
          <a:off x="3156489" y="1353870"/>
          <a:ext cx="2148395" cy="1359374"/>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1:1 or in groups, virtually or in-person, one-time or recurring</a:t>
          </a:r>
        </a:p>
      </dsp:txBody>
      <dsp:txXfrm>
        <a:off x="3196304" y="1393685"/>
        <a:ext cx="2068765" cy="1279744"/>
      </dsp:txXfrm>
    </dsp:sp>
    <dsp:sp modelId="{6D37854C-45CF-4A49-B799-D6D848376864}">
      <dsp:nvSpPr>
        <dsp:cNvPr id="0" name=""/>
        <dsp:cNvSpPr/>
      </dsp:nvSpPr>
      <dsp:spPr>
        <a:xfrm>
          <a:off x="3156489" y="2922379"/>
          <a:ext cx="2148395" cy="1359374"/>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Interviews, focus groups, design studios, patient advisory boards, protocol simulations</a:t>
          </a:r>
        </a:p>
      </dsp:txBody>
      <dsp:txXfrm>
        <a:off x="3196304" y="2962194"/>
        <a:ext cx="2068765" cy="1279744"/>
      </dsp:txXfrm>
    </dsp:sp>
    <dsp:sp modelId="{E5EAAA62-D8FA-4BD9-BF7B-A4D68F357BAB}">
      <dsp:nvSpPr>
        <dsp:cNvPr id="0" name=""/>
        <dsp:cNvSpPr/>
      </dsp:nvSpPr>
      <dsp:spPr>
        <a:xfrm>
          <a:off x="5774847" y="0"/>
          <a:ext cx="2685494" cy="4508500"/>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accent3">
                  <a:lumMod val="50000"/>
                </a:schemeClr>
              </a:solidFill>
            </a:rPr>
            <a:t>Large-Scale Sampling</a:t>
          </a:r>
        </a:p>
      </dsp:txBody>
      <dsp:txXfrm>
        <a:off x="5774847" y="0"/>
        <a:ext cx="2685494" cy="1352550"/>
      </dsp:txXfrm>
    </dsp:sp>
    <dsp:sp modelId="{23C94271-3433-45C7-A5AB-0B4F19F3CAE5}">
      <dsp:nvSpPr>
        <dsp:cNvPr id="0" name=""/>
        <dsp:cNvSpPr/>
      </dsp:nvSpPr>
      <dsp:spPr>
        <a:xfrm>
          <a:off x="6043396" y="1352935"/>
          <a:ext cx="2148395" cy="88573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Surveys/questionnaires by sponsor, CRO, patient group</a:t>
          </a:r>
        </a:p>
      </dsp:txBody>
      <dsp:txXfrm>
        <a:off x="6069338" y="1378877"/>
        <a:ext cx="2096511" cy="833855"/>
      </dsp:txXfrm>
    </dsp:sp>
    <dsp:sp modelId="{9B03B7F4-07D0-49E0-A54E-D68C24B3693E}">
      <dsp:nvSpPr>
        <dsp:cNvPr id="0" name=""/>
        <dsp:cNvSpPr/>
      </dsp:nvSpPr>
      <dsp:spPr>
        <a:xfrm>
          <a:off x="6043396" y="2374942"/>
          <a:ext cx="2148395" cy="88573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Online portals and registries</a:t>
          </a:r>
        </a:p>
      </dsp:txBody>
      <dsp:txXfrm>
        <a:off x="6069338" y="2400884"/>
        <a:ext cx="2096511" cy="833855"/>
      </dsp:txXfrm>
    </dsp:sp>
    <dsp:sp modelId="{F8F82A5D-7E12-41A8-B8C0-739E0F789500}">
      <dsp:nvSpPr>
        <dsp:cNvPr id="0" name=""/>
        <dsp:cNvSpPr/>
      </dsp:nvSpPr>
      <dsp:spPr>
        <a:xfrm>
          <a:off x="6043396" y="3396950"/>
          <a:ext cx="2148395" cy="885739"/>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‘Social listening’ and social media</a:t>
          </a:r>
        </a:p>
      </dsp:txBody>
      <dsp:txXfrm>
        <a:off x="6069338" y="3422892"/>
        <a:ext cx="2096511" cy="833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3AFBC-72B2-41CE-B8E6-0A2F890E78A2}">
      <dsp:nvSpPr>
        <dsp:cNvPr id="0" name=""/>
        <dsp:cNvSpPr/>
      </dsp:nvSpPr>
      <dsp:spPr>
        <a:xfrm>
          <a:off x="1261176" y="644373"/>
          <a:ext cx="2497132" cy="1208472"/>
        </a:xfrm>
        <a:prstGeom prst="roundRect">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US" sz="1800" b="1" kern="1200" dirty="0"/>
            <a:t>IDENTIFY </a:t>
          </a:r>
        </a:p>
        <a:p>
          <a:pPr marL="0" lvl="0" indent="0" algn="ctr" defTabSz="800100">
            <a:lnSpc>
              <a:spcPct val="100000"/>
            </a:lnSpc>
            <a:spcBef>
              <a:spcPct val="0"/>
            </a:spcBef>
            <a:spcAft>
              <a:spcPts val="0"/>
            </a:spcAft>
            <a:buNone/>
          </a:pPr>
          <a:r>
            <a:rPr lang="en-US" sz="1600" kern="1200" dirty="0"/>
            <a:t>CTQs / risks / mitigations</a:t>
          </a:r>
        </a:p>
      </dsp:txBody>
      <dsp:txXfrm>
        <a:off x="1320169" y="703366"/>
        <a:ext cx="2379146" cy="1090486"/>
      </dsp:txXfrm>
    </dsp:sp>
    <dsp:sp modelId="{F4D93EE4-6CA0-4A39-8253-221ED3B6BF44}">
      <dsp:nvSpPr>
        <dsp:cNvPr id="0" name=""/>
        <dsp:cNvSpPr/>
      </dsp:nvSpPr>
      <dsp:spPr>
        <a:xfrm>
          <a:off x="2619306" y="-959147"/>
          <a:ext cx="3207041" cy="3207041"/>
        </a:xfrm>
        <a:custGeom>
          <a:avLst/>
          <a:gdLst/>
          <a:ahLst/>
          <a:cxnLst/>
          <a:rect l="0" t="0" r="0" b="0"/>
          <a:pathLst>
            <a:path>
              <a:moveTo>
                <a:pt x="126580" y="979080"/>
              </a:moveTo>
              <a:arcTo wR="1603520" hR="1603520" stAng="12175099" swAng="8049803"/>
            </a:path>
          </a:pathLst>
        </a:custGeom>
        <a:noFill/>
        <a:ln w="9525" cap="flat"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E700C145-7074-4FD9-B1B2-68005F33C45F}">
      <dsp:nvSpPr>
        <dsp:cNvPr id="0" name=""/>
        <dsp:cNvSpPr/>
      </dsp:nvSpPr>
      <dsp:spPr>
        <a:xfrm>
          <a:off x="4688355" y="644373"/>
          <a:ext cx="2497132" cy="1208472"/>
        </a:xfrm>
        <a:prstGeom prst="roundRect">
          <a:avLst/>
        </a:prstGeom>
        <a:solidFill>
          <a:schemeClr val="accent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US" sz="1800" b="1" kern="1200" dirty="0"/>
            <a:t>REFINE </a:t>
          </a:r>
        </a:p>
        <a:p>
          <a:pPr marL="0" lvl="0" indent="0" algn="ctr" defTabSz="800100">
            <a:lnSpc>
              <a:spcPct val="100000"/>
            </a:lnSpc>
            <a:spcBef>
              <a:spcPct val="0"/>
            </a:spcBef>
            <a:spcAft>
              <a:spcPts val="0"/>
            </a:spcAft>
            <a:buNone/>
          </a:pPr>
          <a:r>
            <a:rPr lang="en-US" sz="1600" kern="1200" dirty="0"/>
            <a:t>CTQs / risks / mitigations</a:t>
          </a:r>
        </a:p>
      </dsp:txBody>
      <dsp:txXfrm>
        <a:off x="4747348" y="703366"/>
        <a:ext cx="2379146" cy="1090486"/>
      </dsp:txXfrm>
    </dsp:sp>
    <dsp:sp modelId="{6A134431-9724-4B55-9DCA-55780915683E}">
      <dsp:nvSpPr>
        <dsp:cNvPr id="0" name=""/>
        <dsp:cNvSpPr/>
      </dsp:nvSpPr>
      <dsp:spPr>
        <a:xfrm>
          <a:off x="2619306" y="249325"/>
          <a:ext cx="3207041" cy="3207041"/>
        </a:xfrm>
        <a:custGeom>
          <a:avLst/>
          <a:gdLst/>
          <a:ahLst/>
          <a:cxnLst/>
          <a:rect l="0" t="0" r="0" b="0"/>
          <a:pathLst>
            <a:path>
              <a:moveTo>
                <a:pt x="3080461" y="2227961"/>
              </a:moveTo>
              <a:arcTo wR="1603520" hR="1603520" stAng="1375099" swAng="8049803"/>
            </a:path>
          </a:pathLst>
        </a:custGeom>
        <a:noFill/>
        <a:ln w="9525" cap="flat" cmpd="sng" algn="ctr">
          <a:solidFill>
            <a:srgbClr val="FFFFFF"/>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85C10-F9C0-E049-9588-0D10AA2A17E0}">
      <dsp:nvSpPr>
        <dsp:cNvPr id="0" name=""/>
        <dsp:cNvSpPr/>
      </dsp:nvSpPr>
      <dsp:spPr>
        <a:xfrm>
          <a:off x="2" y="0"/>
          <a:ext cx="8361496" cy="1985977"/>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64A800EB-B3B2-A945-A275-4754261D157E}">
      <dsp:nvSpPr>
        <dsp:cNvPr id="0" name=""/>
        <dsp:cNvSpPr/>
      </dsp:nvSpPr>
      <dsp:spPr>
        <a:xfrm>
          <a:off x="280485" y="595793"/>
          <a:ext cx="2508450" cy="794390"/>
        </a:xfrm>
        <a:prstGeom prst="round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Draft Study Concept</a:t>
          </a:r>
        </a:p>
      </dsp:txBody>
      <dsp:txXfrm>
        <a:off x="319264" y="634572"/>
        <a:ext cx="2430892" cy="716832"/>
      </dsp:txXfrm>
    </dsp:sp>
    <dsp:sp modelId="{E187E1D3-8C46-E94A-B4F8-C69B71B70592}">
      <dsp:nvSpPr>
        <dsp:cNvPr id="0" name=""/>
        <dsp:cNvSpPr/>
      </dsp:nvSpPr>
      <dsp:spPr>
        <a:xfrm>
          <a:off x="2926525" y="595793"/>
          <a:ext cx="2508450" cy="794390"/>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Draft Protocol</a:t>
          </a:r>
        </a:p>
      </dsp:txBody>
      <dsp:txXfrm>
        <a:off x="2965304" y="634572"/>
        <a:ext cx="2430892" cy="716832"/>
      </dsp:txXfrm>
    </dsp:sp>
    <dsp:sp modelId="{44A061E9-D2B0-6D42-8539-4DA29421FF7B}">
      <dsp:nvSpPr>
        <dsp:cNvPr id="0" name=""/>
        <dsp:cNvSpPr/>
      </dsp:nvSpPr>
      <dsp:spPr>
        <a:xfrm>
          <a:off x="5572564" y="595793"/>
          <a:ext cx="2508450" cy="794390"/>
        </a:xfrm>
        <a:prstGeom prst="roundRect">
          <a:avLst/>
        </a:prstGeom>
        <a:solidFill>
          <a:schemeClr val="tx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Final Protocol</a:t>
          </a:r>
        </a:p>
      </dsp:txBody>
      <dsp:txXfrm>
        <a:off x="5611343" y="634572"/>
        <a:ext cx="2430892" cy="7168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C6BA4-6F62-0142-A058-244A6439A3A3}" type="datetimeFigureOut">
              <a:rPr lang="en-US" smtClean="0"/>
              <a:pPr/>
              <a:t>10/14/2020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7E7B2C-7CF5-B246-A93D-EE643629E7CD}" type="slidenum">
              <a:rPr lang="en-US" smtClean="0"/>
              <a:pPr/>
              <a:t>‹#›</a:t>
            </a:fld>
            <a:endParaRPr lang="en-US"/>
          </a:p>
        </p:txBody>
      </p:sp>
    </p:spTree>
    <p:extLst>
      <p:ext uri="{BB962C8B-B14F-4D97-AF65-F5344CB8AC3E}">
        <p14:creationId xmlns:p14="http://schemas.microsoft.com/office/powerpoint/2010/main" val="5921982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295ef9272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295ef9272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15</a:t>
            </a:fld>
            <a:endParaRPr lang="en-US"/>
          </a:p>
        </p:txBody>
      </p:sp>
    </p:spTree>
    <p:extLst>
      <p:ext uri="{BB962C8B-B14F-4D97-AF65-F5344CB8AC3E}">
        <p14:creationId xmlns:p14="http://schemas.microsoft.com/office/powerpoint/2010/main" val="372659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17</a:t>
            </a:fld>
            <a:endParaRPr lang="en-US"/>
          </a:p>
        </p:txBody>
      </p:sp>
    </p:spTree>
    <p:extLst>
      <p:ext uri="{BB962C8B-B14F-4D97-AF65-F5344CB8AC3E}">
        <p14:creationId xmlns:p14="http://schemas.microsoft.com/office/powerpoint/2010/main" val="3722178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19</a:t>
            </a:fld>
            <a:endParaRPr lang="en-US"/>
          </a:p>
        </p:txBody>
      </p:sp>
    </p:spTree>
    <p:extLst>
      <p:ext uri="{BB962C8B-B14F-4D97-AF65-F5344CB8AC3E}">
        <p14:creationId xmlns:p14="http://schemas.microsoft.com/office/powerpoint/2010/main" val="58024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22</a:t>
            </a:fld>
            <a:endParaRPr lang="en-US"/>
          </a:p>
        </p:txBody>
      </p:sp>
    </p:spTree>
    <p:extLst>
      <p:ext uri="{BB962C8B-B14F-4D97-AF65-F5344CB8AC3E}">
        <p14:creationId xmlns:p14="http://schemas.microsoft.com/office/powerpoint/2010/main" val="3261045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25</a:t>
            </a:fld>
            <a:endParaRPr lang="en-US" dirty="0"/>
          </a:p>
        </p:txBody>
      </p:sp>
    </p:spTree>
    <p:extLst>
      <p:ext uri="{BB962C8B-B14F-4D97-AF65-F5344CB8AC3E}">
        <p14:creationId xmlns:p14="http://schemas.microsoft.com/office/powerpoint/2010/main" val="124819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26</a:t>
            </a:fld>
            <a:endParaRPr lang="en-US" dirty="0"/>
          </a:p>
        </p:txBody>
      </p:sp>
    </p:spTree>
    <p:extLst>
      <p:ext uri="{BB962C8B-B14F-4D97-AF65-F5344CB8AC3E}">
        <p14:creationId xmlns:p14="http://schemas.microsoft.com/office/powerpoint/2010/main" val="140437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27</a:t>
            </a:fld>
            <a:endParaRPr lang="en-US" dirty="0"/>
          </a:p>
        </p:txBody>
      </p:sp>
    </p:spTree>
    <p:extLst>
      <p:ext uri="{BB962C8B-B14F-4D97-AF65-F5344CB8AC3E}">
        <p14:creationId xmlns:p14="http://schemas.microsoft.com/office/powerpoint/2010/main" val="414831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28</a:t>
            </a:fld>
            <a:endParaRPr lang="en-US" dirty="0"/>
          </a:p>
        </p:txBody>
      </p:sp>
    </p:spTree>
    <p:extLst>
      <p:ext uri="{BB962C8B-B14F-4D97-AF65-F5344CB8AC3E}">
        <p14:creationId xmlns:p14="http://schemas.microsoft.com/office/powerpoint/2010/main" val="1959203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31</a:t>
            </a:fld>
            <a:endParaRPr lang="en-US"/>
          </a:p>
        </p:txBody>
      </p:sp>
    </p:spTree>
    <p:extLst>
      <p:ext uri="{BB962C8B-B14F-4D97-AF65-F5344CB8AC3E}">
        <p14:creationId xmlns:p14="http://schemas.microsoft.com/office/powerpoint/2010/main" val="1569773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32</a:t>
            </a:fld>
            <a:endParaRPr lang="en-US"/>
          </a:p>
        </p:txBody>
      </p:sp>
    </p:spTree>
    <p:extLst>
      <p:ext uri="{BB962C8B-B14F-4D97-AF65-F5344CB8AC3E}">
        <p14:creationId xmlns:p14="http://schemas.microsoft.com/office/powerpoint/2010/main" val="180259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95ef9272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95ef927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34</a:t>
            </a:fld>
            <a:endParaRPr lang="en-US"/>
          </a:p>
        </p:txBody>
      </p:sp>
    </p:spTree>
    <p:extLst>
      <p:ext uri="{BB962C8B-B14F-4D97-AF65-F5344CB8AC3E}">
        <p14:creationId xmlns:p14="http://schemas.microsoft.com/office/powerpoint/2010/main" val="14830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9DD9-C07A-0F4A-BE38-5AFB42BB2A68}" type="slidenum">
              <a:rPr lang="en-US" smtClean="0"/>
              <a:t>37</a:t>
            </a:fld>
            <a:endParaRPr lang="en-US" dirty="0"/>
          </a:p>
        </p:txBody>
      </p:sp>
    </p:spTree>
    <p:extLst>
      <p:ext uri="{BB962C8B-B14F-4D97-AF65-F5344CB8AC3E}">
        <p14:creationId xmlns:p14="http://schemas.microsoft.com/office/powerpoint/2010/main" val="2925597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00166" y="8829967"/>
            <a:ext cx="2907196" cy="464820"/>
          </a:xfrm>
          <a:prstGeom prst="rect">
            <a:avLst/>
          </a:prstGeom>
        </p:spPr>
        <p:txBody>
          <a:bodyPr lIns="87962" tIns="43981" rIns="87962" bIns="43981"/>
          <a:lstStyle/>
          <a:p>
            <a:pPr defTabSz="921167" fontAlgn="auto">
              <a:spcBef>
                <a:spcPts val="0"/>
              </a:spcBef>
              <a:spcAft>
                <a:spcPts val="0"/>
              </a:spcAft>
              <a:defRPr/>
            </a:pPr>
            <a:fld id="{57745DEF-468F-4A29-8070-9F94027D1F71}" type="slidenum">
              <a:rPr lang="en-US" sz="1800" kern="0">
                <a:solidFill>
                  <a:sysClr val="windowText" lastClr="000000"/>
                </a:solidFill>
                <a:latin typeface="Calibri"/>
                <a:cs typeface="+mn-cs"/>
              </a:rPr>
              <a:pPr defTabSz="921167" fontAlgn="auto">
                <a:spcBef>
                  <a:spcPts val="0"/>
                </a:spcBef>
                <a:spcAft>
                  <a:spcPts val="0"/>
                </a:spcAft>
                <a:defRPr/>
              </a:pPr>
              <a:t>38</a:t>
            </a:fld>
            <a:endParaRPr lang="en-US" sz="1800" kern="0">
              <a:solidFill>
                <a:sysClr val="windowText" lastClr="000000"/>
              </a:solidFill>
              <a:latin typeface="Calibri"/>
              <a:cs typeface="+mn-cs"/>
            </a:endParaRPr>
          </a:p>
        </p:txBody>
      </p:sp>
    </p:spTree>
    <p:extLst>
      <p:ext uri="{BB962C8B-B14F-4D97-AF65-F5344CB8AC3E}">
        <p14:creationId xmlns:p14="http://schemas.microsoft.com/office/powerpoint/2010/main" val="2854069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40</a:t>
            </a:fld>
            <a:endParaRPr lang="en-US"/>
          </a:p>
        </p:txBody>
      </p:sp>
    </p:spTree>
    <p:extLst>
      <p:ext uri="{BB962C8B-B14F-4D97-AF65-F5344CB8AC3E}">
        <p14:creationId xmlns:p14="http://schemas.microsoft.com/office/powerpoint/2010/main" val="262725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41</a:t>
            </a:fld>
            <a:endParaRPr lang="en-US"/>
          </a:p>
        </p:txBody>
      </p:sp>
    </p:spTree>
    <p:extLst>
      <p:ext uri="{BB962C8B-B14F-4D97-AF65-F5344CB8AC3E}">
        <p14:creationId xmlns:p14="http://schemas.microsoft.com/office/powerpoint/2010/main" val="527420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43</a:t>
            </a:fld>
            <a:endParaRPr lang="en-US"/>
          </a:p>
        </p:txBody>
      </p:sp>
    </p:spTree>
    <p:extLst>
      <p:ext uri="{BB962C8B-B14F-4D97-AF65-F5344CB8AC3E}">
        <p14:creationId xmlns:p14="http://schemas.microsoft.com/office/powerpoint/2010/main" val="1483369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44</a:t>
            </a:fld>
            <a:endParaRPr lang="en-US"/>
          </a:p>
        </p:txBody>
      </p:sp>
    </p:spTree>
    <p:extLst>
      <p:ext uri="{BB962C8B-B14F-4D97-AF65-F5344CB8AC3E}">
        <p14:creationId xmlns:p14="http://schemas.microsoft.com/office/powerpoint/2010/main" val="301958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45</a:t>
            </a:fld>
            <a:endParaRPr lang="en-US"/>
          </a:p>
        </p:txBody>
      </p:sp>
    </p:spTree>
    <p:extLst>
      <p:ext uri="{BB962C8B-B14F-4D97-AF65-F5344CB8AC3E}">
        <p14:creationId xmlns:p14="http://schemas.microsoft.com/office/powerpoint/2010/main" val="3852592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46</a:t>
            </a:fld>
            <a:endParaRPr lang="en-US"/>
          </a:p>
        </p:txBody>
      </p:sp>
    </p:spTree>
    <p:extLst>
      <p:ext uri="{BB962C8B-B14F-4D97-AF65-F5344CB8AC3E}">
        <p14:creationId xmlns:p14="http://schemas.microsoft.com/office/powerpoint/2010/main" val="358608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47</a:t>
            </a:fld>
            <a:endParaRPr lang="en-US"/>
          </a:p>
        </p:txBody>
      </p:sp>
    </p:spTree>
    <p:extLst>
      <p:ext uri="{BB962C8B-B14F-4D97-AF65-F5344CB8AC3E}">
        <p14:creationId xmlns:p14="http://schemas.microsoft.com/office/powerpoint/2010/main" val="125402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95ef9272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95ef927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46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48</a:t>
            </a:fld>
            <a:endParaRPr lang="en-US"/>
          </a:p>
        </p:txBody>
      </p:sp>
    </p:spTree>
    <p:extLst>
      <p:ext uri="{BB962C8B-B14F-4D97-AF65-F5344CB8AC3E}">
        <p14:creationId xmlns:p14="http://schemas.microsoft.com/office/powerpoint/2010/main" val="3461156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50</a:t>
            </a:fld>
            <a:endParaRPr lang="en-US"/>
          </a:p>
        </p:txBody>
      </p:sp>
    </p:spTree>
    <p:extLst>
      <p:ext uri="{BB962C8B-B14F-4D97-AF65-F5344CB8AC3E}">
        <p14:creationId xmlns:p14="http://schemas.microsoft.com/office/powerpoint/2010/main" val="290185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51</a:t>
            </a:fld>
            <a:endParaRPr lang="en-US"/>
          </a:p>
        </p:txBody>
      </p:sp>
    </p:spTree>
    <p:extLst>
      <p:ext uri="{BB962C8B-B14F-4D97-AF65-F5344CB8AC3E}">
        <p14:creationId xmlns:p14="http://schemas.microsoft.com/office/powerpoint/2010/main" val="306435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95ef9272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95ef927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65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5</a:t>
            </a:fld>
            <a:endParaRPr lang="en-US"/>
          </a:p>
        </p:txBody>
      </p:sp>
    </p:spTree>
    <p:extLst>
      <p:ext uri="{BB962C8B-B14F-4D97-AF65-F5344CB8AC3E}">
        <p14:creationId xmlns:p14="http://schemas.microsoft.com/office/powerpoint/2010/main" val="318471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F7DFFEC-0255-3349-9597-53648CEA56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a:extLst>
              <a:ext uri="{FF2B5EF4-FFF2-40B4-BE49-F238E27FC236}">
                <a16:creationId xmlns:a16="http://schemas.microsoft.com/office/drawing/2014/main" id="{639C1F13-ABCB-3245-88E2-DB3A1D7CFC14}"/>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F4610B15-03B4-4E49-A854-FB923EFF72F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ndara" panose="020E0502030303020204" pitchFamily="34" charset="0"/>
                <a:ea typeface="MS PGothic" panose="020B0600070205080204" pitchFamily="34" charset="-128"/>
              </a:defRPr>
            </a:lvl1pPr>
            <a:lvl2pPr marL="742950" indent="-285750">
              <a:defRPr>
                <a:solidFill>
                  <a:schemeClr val="tx1"/>
                </a:solidFill>
                <a:latin typeface="Candara" panose="020E0502030303020204" pitchFamily="34" charset="0"/>
                <a:ea typeface="MS PGothic" panose="020B0600070205080204" pitchFamily="34" charset="-128"/>
              </a:defRPr>
            </a:lvl2pPr>
            <a:lvl3pPr marL="1143000" indent="-228600">
              <a:defRPr>
                <a:solidFill>
                  <a:schemeClr val="tx1"/>
                </a:solidFill>
                <a:latin typeface="Candara" panose="020E0502030303020204" pitchFamily="34" charset="0"/>
                <a:ea typeface="MS PGothic" panose="020B0600070205080204" pitchFamily="34" charset="-128"/>
              </a:defRPr>
            </a:lvl3pPr>
            <a:lvl4pPr marL="1600200" indent="-228600">
              <a:defRPr>
                <a:solidFill>
                  <a:schemeClr val="tx1"/>
                </a:solidFill>
                <a:latin typeface="Candara" panose="020E0502030303020204" pitchFamily="34" charset="0"/>
                <a:ea typeface="MS PGothic" panose="020B0600070205080204" pitchFamily="34" charset="-128"/>
              </a:defRPr>
            </a:lvl4pPr>
            <a:lvl5pPr marL="2057400" indent="-22860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fld id="{1AA63F59-27A9-4348-8E73-227CEE1F91A6}"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84292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10</a:t>
            </a:fld>
            <a:endParaRPr lang="en-US"/>
          </a:p>
        </p:txBody>
      </p:sp>
    </p:spTree>
    <p:extLst>
      <p:ext uri="{BB962C8B-B14F-4D97-AF65-F5344CB8AC3E}">
        <p14:creationId xmlns:p14="http://schemas.microsoft.com/office/powerpoint/2010/main" val="1935667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E7B2C-7CF5-B246-A93D-EE643629E7CD}" type="slidenum">
              <a:rPr lang="en-US" smtClean="0"/>
              <a:pPr/>
              <a:t>11</a:t>
            </a:fld>
            <a:endParaRPr lang="en-US"/>
          </a:p>
        </p:txBody>
      </p:sp>
    </p:spTree>
    <p:extLst>
      <p:ext uri="{BB962C8B-B14F-4D97-AF65-F5344CB8AC3E}">
        <p14:creationId xmlns:p14="http://schemas.microsoft.com/office/powerpoint/2010/main" val="363795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14</a:t>
            </a:fld>
            <a:endParaRPr lang="en-US"/>
          </a:p>
        </p:txBody>
      </p:sp>
    </p:spTree>
    <p:extLst>
      <p:ext uri="{BB962C8B-B14F-4D97-AF65-F5344CB8AC3E}">
        <p14:creationId xmlns:p14="http://schemas.microsoft.com/office/powerpoint/2010/main" val="1566263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2" y="4704407"/>
            <a:ext cx="7511567" cy="675325"/>
          </a:xfrm>
        </p:spPr>
        <p:txBody>
          <a:bodyPr anchor="ctr"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95793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3400" y="838200"/>
            <a:ext cx="7507224" cy="1801368"/>
          </a:xfrm>
          <a:prstGeom prst="rect">
            <a:avLst/>
          </a:prstGeom>
        </p:spPr>
        <p:txBody>
          <a:bodyPr anchor="b"/>
          <a:lstStyle>
            <a:lvl1pPr marL="0" indent="0">
              <a:buNone/>
              <a:defRPr sz="1800" b="1" baseline="0">
                <a:solidFill>
                  <a:schemeClr val="tx2"/>
                </a:solidFill>
                <a:latin typeface="Arial" panose="020B0604020202020204" pitchFamily="34" charset="0"/>
                <a:cs typeface="Arial" panose="020B0604020202020204" pitchFamily="34" charset="0"/>
              </a:defRPr>
            </a:lvl1pPr>
          </a:lstStyle>
          <a:p>
            <a:pPr lvl="0"/>
            <a:r>
              <a:rPr lang="en-US" dirty="0"/>
              <a:t>Presentation Title Goes Here</a:t>
            </a:r>
          </a:p>
        </p:txBody>
      </p:sp>
      <p:sp>
        <p:nvSpPr>
          <p:cNvPr id="15" name="Text Placeholder 14"/>
          <p:cNvSpPr>
            <a:spLocks noGrp="1"/>
          </p:cNvSpPr>
          <p:nvPr>
            <p:ph type="body" sz="quarter" idx="11" hasCustomPrompt="1"/>
          </p:nvPr>
        </p:nvSpPr>
        <p:spPr>
          <a:xfrm>
            <a:off x="533400" y="3200400"/>
            <a:ext cx="5486400" cy="457200"/>
          </a:xfrm>
          <a:prstGeom prst="rect">
            <a:avLst/>
          </a:prstGeom>
        </p:spPr>
        <p:txBody>
          <a:bodyPr/>
          <a:lstStyle>
            <a:lvl1pPr marL="0" indent="0">
              <a:buNone/>
              <a:defRPr sz="1500" b="1" baseline="0">
                <a:solidFill>
                  <a:schemeClr val="tx2"/>
                </a:solidFill>
              </a:defRPr>
            </a:lvl1pPr>
          </a:lstStyle>
          <a:p>
            <a:pPr lvl="0"/>
            <a:r>
              <a:rPr lang="en-US" dirty="0"/>
              <a:t>Name, Degrees</a:t>
            </a:r>
          </a:p>
        </p:txBody>
      </p:sp>
      <p:sp>
        <p:nvSpPr>
          <p:cNvPr id="17" name="Text Placeholder 16"/>
          <p:cNvSpPr>
            <a:spLocks noGrp="1"/>
          </p:cNvSpPr>
          <p:nvPr>
            <p:ph type="body" sz="quarter" idx="12" hasCustomPrompt="1"/>
          </p:nvPr>
        </p:nvSpPr>
        <p:spPr>
          <a:xfrm>
            <a:off x="533400" y="4114800"/>
            <a:ext cx="5486400" cy="1371600"/>
          </a:xfrm>
          <a:prstGeom prst="rect">
            <a:avLst/>
          </a:prstGeom>
        </p:spPr>
        <p:txBody>
          <a:bodyPr/>
          <a:lstStyle>
            <a:lvl1pPr marL="0" indent="0">
              <a:buNone/>
              <a:defRPr sz="1200" baseline="0">
                <a:solidFill>
                  <a:schemeClr val="tx2"/>
                </a:solidFill>
              </a:defRPr>
            </a:lvl1pPr>
          </a:lstStyle>
          <a:p>
            <a:pPr lvl="0"/>
            <a:r>
              <a:rPr lang="en-US" dirty="0"/>
              <a:t>Title and Affiliations </a:t>
            </a:r>
            <a:br>
              <a:rPr lang="en-US" dirty="0"/>
            </a:br>
            <a:r>
              <a:rPr lang="en-US" dirty="0"/>
              <a:t>Go Here, </a:t>
            </a:r>
            <a:br>
              <a:rPr lang="en-US" dirty="0"/>
            </a:br>
            <a:r>
              <a:rPr lang="en-US" dirty="0"/>
              <a:t>Then Skip a Line for..</a:t>
            </a:r>
          </a:p>
          <a:p>
            <a:pPr lvl="0"/>
            <a:endParaRPr lang="en-US" dirty="0"/>
          </a:p>
          <a:p>
            <a:pPr lvl="0"/>
            <a:r>
              <a:rPr lang="en-US" dirty="0"/>
              <a:t>Month Day, Year</a:t>
            </a:r>
          </a:p>
        </p:txBody>
      </p:sp>
    </p:spTree>
    <p:extLst>
      <p:ext uri="{BB962C8B-B14F-4D97-AF65-F5344CB8AC3E}">
        <p14:creationId xmlns:p14="http://schemas.microsoft.com/office/powerpoint/2010/main" val="366468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5"/>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426633"/>
            <a:ext cx="8165592" cy="4800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0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88"/>
        <p:cNvGrpSpPr/>
        <p:nvPr/>
      </p:nvGrpSpPr>
      <p:grpSpPr>
        <a:xfrm>
          <a:off x="0" y="0"/>
          <a:ext cx="0" cy="0"/>
          <a:chOff x="0" y="0"/>
          <a:chExt cx="0" cy="0"/>
        </a:xfrm>
      </p:grpSpPr>
      <p:sp>
        <p:nvSpPr>
          <p:cNvPr id="89" name="Google Shape;89;p19"/>
          <p:cNvSpPr/>
          <p:nvPr/>
        </p:nvSpPr>
        <p:spPr>
          <a:xfrm>
            <a:off x="0" y="5932033"/>
            <a:ext cx="9144000" cy="92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 name="Google Shape;90;p19"/>
          <p:cNvSpPr txBox="1">
            <a:spLocks noGrp="1"/>
          </p:cNvSpPr>
          <p:nvPr>
            <p:ph type="title"/>
          </p:nvPr>
        </p:nvSpPr>
        <p:spPr>
          <a:xfrm>
            <a:off x="216420" y="341101"/>
            <a:ext cx="7886700" cy="64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91" name="Google Shape;91;p19"/>
          <p:cNvSpPr txBox="1">
            <a:spLocks noGrp="1"/>
          </p:cNvSpPr>
          <p:nvPr>
            <p:ph type="body" idx="1"/>
          </p:nvPr>
        </p:nvSpPr>
        <p:spPr>
          <a:xfrm>
            <a:off x="216419" y="1280981"/>
            <a:ext cx="8560200" cy="43512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1pPr>
            <a:lvl2pPr marL="914400" marR="0" lvl="1"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2pPr>
            <a:lvl3pPr marL="1371600" marR="0" lvl="2"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3pPr>
            <a:lvl4pPr marL="1828800" marR="0" lvl="3"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4pPr>
            <a:lvl5pPr marL="2286000" marR="0" lvl="4"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Source Sans Pro"/>
                <a:ea typeface="Source Sans Pro"/>
                <a:cs typeface="Source Sans Pro"/>
                <a:sym typeface="Source Sans Pro"/>
              </a:defRPr>
            </a:lvl6pPr>
            <a:lvl7pPr marL="3200400" marR="0" lvl="6"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Source Sans Pro"/>
                <a:ea typeface="Source Sans Pro"/>
                <a:cs typeface="Source Sans Pro"/>
                <a:sym typeface="Source Sans Pro"/>
              </a:defRPr>
            </a:lvl7pPr>
            <a:lvl8pPr marL="3657600" marR="0" lvl="7"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Source Sans Pro"/>
                <a:ea typeface="Source Sans Pro"/>
                <a:cs typeface="Source Sans Pro"/>
                <a:sym typeface="Source Sans Pro"/>
              </a:defRPr>
            </a:lvl8pPr>
            <a:lvl9pPr marL="4114800" marR="0" lvl="8" indent="-342900" algn="l" rtl="0">
              <a:lnSpc>
                <a:spcPct val="90000"/>
              </a:lnSpc>
              <a:spcBef>
                <a:spcPts val="700"/>
              </a:spcBef>
              <a:spcAft>
                <a:spcPts val="0"/>
              </a:spcAft>
              <a:buClr>
                <a:srgbClr val="FFFFFF"/>
              </a:buClr>
              <a:buSzPts val="1800"/>
              <a:buFont typeface="Arial"/>
              <a:buChar char="•"/>
              <a:defRPr sz="1800" b="0" i="0" u="none" strike="noStrike" cap="none">
                <a:solidFill>
                  <a:srgbClr val="FFFFFF"/>
                </a:solidFill>
                <a:latin typeface="Source Sans Pro"/>
                <a:ea typeface="Source Sans Pro"/>
                <a:cs typeface="Source Sans Pro"/>
                <a:sym typeface="Source Sans Pro"/>
              </a:defRPr>
            </a:lvl9pPr>
          </a:lstStyle>
          <a:p>
            <a:endParaRPr/>
          </a:p>
        </p:txBody>
      </p:sp>
      <p:pic>
        <p:nvPicPr>
          <p:cNvPr id="92" name="Google Shape;92;p19"/>
          <p:cNvPicPr preferRelativeResize="0"/>
          <p:nvPr/>
        </p:nvPicPr>
        <p:blipFill rotWithShape="1">
          <a:blip r:embed="rId2">
            <a:alphaModFix/>
          </a:blip>
          <a:srcRect/>
          <a:stretch/>
        </p:blipFill>
        <p:spPr>
          <a:xfrm>
            <a:off x="2899591" y="5953221"/>
            <a:ext cx="954260" cy="874744"/>
          </a:xfrm>
          <a:prstGeom prst="rect">
            <a:avLst/>
          </a:prstGeom>
          <a:noFill/>
          <a:ln>
            <a:noFill/>
          </a:ln>
        </p:spPr>
      </p:pic>
      <p:pic>
        <p:nvPicPr>
          <p:cNvPr id="93" name="Google Shape;93;p19"/>
          <p:cNvPicPr preferRelativeResize="0"/>
          <p:nvPr/>
        </p:nvPicPr>
        <p:blipFill rotWithShape="1">
          <a:blip r:embed="rId3">
            <a:alphaModFix/>
          </a:blip>
          <a:srcRect l="515" t="3095" r="257" b="3095"/>
          <a:stretch/>
        </p:blipFill>
        <p:spPr>
          <a:xfrm>
            <a:off x="290926" y="6176483"/>
            <a:ext cx="1404509" cy="428213"/>
          </a:xfrm>
          <a:prstGeom prst="rect">
            <a:avLst/>
          </a:prstGeom>
          <a:noFill/>
          <a:ln>
            <a:noFill/>
          </a:ln>
        </p:spPr>
      </p:pic>
      <p:pic>
        <p:nvPicPr>
          <p:cNvPr id="94" name="Google Shape;94;p19"/>
          <p:cNvPicPr preferRelativeResize="0"/>
          <p:nvPr/>
        </p:nvPicPr>
        <p:blipFill rotWithShape="1">
          <a:blip r:embed="rId4">
            <a:alphaModFix/>
          </a:blip>
          <a:srcRect/>
          <a:stretch/>
        </p:blipFill>
        <p:spPr>
          <a:xfrm>
            <a:off x="1743886" y="5962334"/>
            <a:ext cx="1041273" cy="856513"/>
          </a:xfrm>
          <a:prstGeom prst="rect">
            <a:avLst/>
          </a:prstGeom>
          <a:noFill/>
          <a:ln>
            <a:noFill/>
          </a:ln>
        </p:spPr>
      </p:pic>
      <p:pic>
        <p:nvPicPr>
          <p:cNvPr id="9" name="Picture 8" descr="A close up of a logo&#10;&#10;Description automatically generated">
            <a:extLst>
              <a:ext uri="{FF2B5EF4-FFF2-40B4-BE49-F238E27FC236}">
                <a16:creationId xmlns:a16="http://schemas.microsoft.com/office/drawing/2014/main" id="{FFE2BC13-6BC2-43DD-9018-BF91BA2A8349}"/>
              </a:ext>
            </a:extLst>
          </p:cNvPr>
          <p:cNvPicPr>
            <a:picLocks noChangeAspect="1"/>
          </p:cNvPicPr>
          <p:nvPr userDrawn="1"/>
        </p:nvPicPr>
        <p:blipFill>
          <a:blip r:embed="rId5"/>
          <a:stretch>
            <a:fillRect/>
          </a:stretch>
        </p:blipFill>
        <p:spPr>
          <a:xfrm>
            <a:off x="8173265" y="5934384"/>
            <a:ext cx="918189" cy="92361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58"/>
        <p:cNvGrpSpPr/>
        <p:nvPr/>
      </p:nvGrpSpPr>
      <p:grpSpPr>
        <a:xfrm>
          <a:off x="0" y="0"/>
          <a:ext cx="0" cy="0"/>
          <a:chOff x="0" y="0"/>
          <a:chExt cx="0" cy="0"/>
        </a:xfrm>
      </p:grpSpPr>
      <p:pic>
        <p:nvPicPr>
          <p:cNvPr id="60" name="Google Shape;60;p15"/>
          <p:cNvPicPr preferRelativeResize="0"/>
          <p:nvPr/>
        </p:nvPicPr>
        <p:blipFill rotWithShape="1">
          <a:blip r:embed="rId2">
            <a:alphaModFix/>
          </a:blip>
          <a:srcRect/>
          <a:stretch/>
        </p:blipFill>
        <p:spPr>
          <a:xfrm>
            <a:off x="2899591" y="5953221"/>
            <a:ext cx="954260" cy="874744"/>
          </a:xfrm>
          <a:prstGeom prst="rect">
            <a:avLst/>
          </a:prstGeom>
          <a:noFill/>
          <a:ln>
            <a:noFill/>
          </a:ln>
        </p:spPr>
      </p:pic>
      <p:pic>
        <p:nvPicPr>
          <p:cNvPr id="61" name="Google Shape;61;p15"/>
          <p:cNvPicPr preferRelativeResize="0"/>
          <p:nvPr/>
        </p:nvPicPr>
        <p:blipFill rotWithShape="1">
          <a:blip r:embed="rId3">
            <a:alphaModFix/>
          </a:blip>
          <a:srcRect l="515" t="3095" r="257" b="3095"/>
          <a:stretch/>
        </p:blipFill>
        <p:spPr>
          <a:xfrm>
            <a:off x="290926" y="6176483"/>
            <a:ext cx="1404509" cy="428213"/>
          </a:xfrm>
          <a:prstGeom prst="rect">
            <a:avLst/>
          </a:prstGeom>
          <a:noFill/>
          <a:ln>
            <a:noFill/>
          </a:ln>
        </p:spPr>
      </p:pic>
      <p:pic>
        <p:nvPicPr>
          <p:cNvPr id="62" name="Google Shape;62;p15"/>
          <p:cNvPicPr preferRelativeResize="0"/>
          <p:nvPr/>
        </p:nvPicPr>
        <p:blipFill rotWithShape="1">
          <a:blip r:embed="rId4">
            <a:alphaModFix/>
          </a:blip>
          <a:srcRect/>
          <a:stretch/>
        </p:blipFill>
        <p:spPr>
          <a:xfrm>
            <a:off x="1743886" y="5962334"/>
            <a:ext cx="1041273" cy="856513"/>
          </a:xfrm>
          <a:prstGeom prst="rect">
            <a:avLst/>
          </a:prstGeom>
          <a:noFill/>
          <a:ln>
            <a:noFill/>
          </a:ln>
        </p:spPr>
      </p:pic>
      <p:sp>
        <p:nvSpPr>
          <p:cNvPr id="63" name="Google Shape;63;p15"/>
          <p:cNvSpPr txBox="1">
            <a:spLocks noGrp="1"/>
          </p:cNvSpPr>
          <p:nvPr>
            <p:ph type="title"/>
          </p:nvPr>
        </p:nvSpPr>
        <p:spPr>
          <a:xfrm>
            <a:off x="4819973" y="4935700"/>
            <a:ext cx="4280100" cy="64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434343"/>
                </a:solidFill>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a:endParaRPr/>
          </a:p>
        </p:txBody>
      </p:sp>
      <p:pic>
        <p:nvPicPr>
          <p:cNvPr id="3" name="Picture 2" descr="A close up of a logo&#10;&#10;Description automatically generated">
            <a:extLst>
              <a:ext uri="{FF2B5EF4-FFF2-40B4-BE49-F238E27FC236}">
                <a16:creationId xmlns:a16="http://schemas.microsoft.com/office/drawing/2014/main" id="{1DF9B9E4-0CD9-473B-A752-45BCFEDD013A}"/>
              </a:ext>
            </a:extLst>
          </p:cNvPr>
          <p:cNvPicPr>
            <a:picLocks noChangeAspect="1"/>
          </p:cNvPicPr>
          <p:nvPr userDrawn="1"/>
        </p:nvPicPr>
        <p:blipFill>
          <a:blip r:embed="rId5"/>
          <a:stretch>
            <a:fillRect/>
          </a:stretch>
        </p:blipFill>
        <p:spPr>
          <a:xfrm>
            <a:off x="2942436" y="866165"/>
            <a:ext cx="3259129" cy="32783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77046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26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229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26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2400"/>
            </a:lvl1pPr>
          </a:lstStyle>
          <a:p>
            <a:r>
              <a:rPr lang="en-US" dirty="0"/>
              <a:t>Click to edit Master title style</a:t>
            </a:r>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CTTI_Final_abb_JUN1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359160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0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20267"/>
            <a:ext cx="5486400" cy="651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descr="CTTI_Final_abb_JUN1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68840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indent="0">
              <a:buNone/>
              <a:defRPr sz="180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sp>
        <p:nvSpPr>
          <p:cNvPr id="20" name="TextBox 19"/>
          <p:cNvSpPr txBox="1"/>
          <p:nvPr userDrawn="1"/>
        </p:nvSpPr>
        <p:spPr>
          <a:xfrm>
            <a:off x="2311400" y="700142"/>
            <a:ext cx="4521200" cy="92333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5400" dirty="0">
                <a:solidFill>
                  <a:schemeClr val="accent1"/>
                </a:solidFill>
              </a:rPr>
              <a:t>THANK YOU.</a:t>
            </a:r>
          </a:p>
        </p:txBody>
      </p:sp>
      <p:grpSp>
        <p:nvGrpSpPr>
          <p:cNvPr id="2" name="Group 1"/>
          <p:cNvGrpSpPr/>
          <p:nvPr userDrawn="1"/>
        </p:nvGrpSpPr>
        <p:grpSpPr>
          <a:xfrm>
            <a:off x="3757336"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69720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  Content Page_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729" y="1104406"/>
            <a:ext cx="3974691" cy="5419212"/>
          </a:xfrm>
        </p:spPr>
        <p:txBody>
          <a:bodyPr/>
          <a:lstStyle>
            <a:lvl1pPr marL="342900" indent="-3429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4247536" y="1104406"/>
            <a:ext cx="3864079" cy="5419212"/>
          </a:xfrm>
        </p:spPr>
        <p:txBody>
          <a:bodyPr/>
          <a:lstStyle>
            <a:lvl1pPr marL="342900" indent="-3429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184355" y="334383"/>
            <a:ext cx="7912510" cy="650567"/>
          </a:xfrm>
          <a:prstGeom prst="rect">
            <a:avLst/>
          </a:prstGeom>
        </p:spPr>
        <p:txBody>
          <a:bodyPr vert="horz" lIns="91440" tIns="45720" rIns="91440" bIns="45720" rtlCol="0" anchor="ctr">
            <a:normAutofit/>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5304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CTTI_Final_abb_JUN13.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2817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2" r:id="rId5"/>
    <p:sldLayoutId id="2147483655" r:id="rId6"/>
    <p:sldLayoutId id="2147483657" r:id="rId7"/>
    <p:sldLayoutId id="2147483663" r:id="rId8"/>
    <p:sldLayoutId id="2147483673" r:id="rId9"/>
    <p:sldLayoutId id="2147483665" r:id="rId10"/>
    <p:sldLayoutId id="2147483666" r:id="rId11"/>
  </p:sldLayoutIdLst>
  <p:hf hdr="0" dt="0"/>
  <p:txStyles>
    <p:titleStyle>
      <a:lvl1pPr algn="l" defTabSz="457200" rtl="0" eaLnBrk="1" latinLnBrk="0" hangingPunct="1">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5"/>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16420" y="341101"/>
            <a:ext cx="7886700" cy="6400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rgbClr val="000000"/>
              </a:buClr>
              <a:buSzPts val="1400"/>
              <a:buFont typeface="Calibri"/>
              <a:buNone/>
              <a:defRPr sz="2800" b="1" i="0" u="none" strike="noStrike" cap="none">
                <a:solidFill>
                  <a:srgbClr val="000000"/>
                </a:solidFill>
                <a:latin typeface="Calibri"/>
                <a:ea typeface="Calibri"/>
                <a:cs typeface="Calibri"/>
                <a:sym typeface="Calibri"/>
              </a:defRPr>
            </a:lvl1pPr>
            <a:lvl2pPr marL="0" marR="0" lvl="1"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2pPr>
            <a:lvl3pPr marL="0" marR="0" lvl="2"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3pPr>
            <a:lvl4pPr marL="0" marR="0" lvl="3"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4pPr>
            <a:lvl5pPr marL="0" marR="0" lvl="4"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5pPr>
            <a:lvl6pPr marL="0" marR="0" lvl="5"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6pPr>
            <a:lvl7pPr marL="0" marR="0" lvl="6"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7pPr>
            <a:lvl8pPr marL="0" marR="0" lvl="7"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8pPr>
            <a:lvl9pPr marL="0" marR="0" lvl="8" indent="0" algn="l" rtl="0">
              <a:lnSpc>
                <a:spcPct val="90000"/>
              </a:lnSpc>
              <a:spcBef>
                <a:spcPts val="0"/>
              </a:spcBef>
              <a:spcAft>
                <a:spcPts val="0"/>
              </a:spcAft>
              <a:buClr>
                <a:srgbClr val="000000"/>
              </a:buClr>
              <a:buSzPts val="1400"/>
              <a:buFont typeface="Source Sans Pro"/>
              <a:buNone/>
              <a:defRPr sz="2800" b="1" i="0" u="none" strike="noStrike" cap="none">
                <a:solidFill>
                  <a:srgbClr val="000000"/>
                </a:solidFill>
                <a:latin typeface="Source Sans Pro"/>
                <a:ea typeface="Source Sans Pro"/>
                <a:cs typeface="Source Sans Pro"/>
                <a:sym typeface="Source Sans Pro"/>
              </a:defRPr>
            </a:lvl9pPr>
          </a:lstStyle>
          <a:p>
            <a:endParaRPr/>
          </a:p>
        </p:txBody>
      </p:sp>
      <p:sp>
        <p:nvSpPr>
          <p:cNvPr id="52" name="Google Shape;52;p13"/>
          <p:cNvSpPr txBox="1">
            <a:spLocks noGrp="1"/>
          </p:cNvSpPr>
          <p:nvPr>
            <p:ph type="body" idx="1"/>
          </p:nvPr>
        </p:nvSpPr>
        <p:spPr>
          <a:xfrm>
            <a:off x="216419" y="1585781"/>
            <a:ext cx="8560200" cy="43512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1pPr>
            <a:lvl2pPr marL="914400" marR="0" lvl="1"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2pPr>
            <a:lvl3pPr marL="1371600" marR="0" lvl="2"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3pPr>
            <a:lvl4pPr marL="1828800" marR="0" lvl="3"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4pPr>
            <a:lvl5pPr marL="2286000" marR="0" lvl="4"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5pPr>
            <a:lvl6pPr marL="2743200" marR="0" lvl="5"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6pPr>
            <a:lvl7pPr marL="3200400" marR="0" lvl="6"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7pPr>
            <a:lvl8pPr marL="3657600" marR="0" lvl="7"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8pPr>
            <a:lvl9pPr marL="4114800" marR="0" lvl="8" indent="-342900" algn="l" rtl="0">
              <a:lnSpc>
                <a:spcPct val="90000"/>
              </a:lnSpc>
              <a:spcBef>
                <a:spcPts val="700"/>
              </a:spcBef>
              <a:spcAft>
                <a:spcPts val="0"/>
              </a:spcAft>
              <a:buClr>
                <a:schemeClr val="accent1"/>
              </a:buClr>
              <a:buSzPts val="1800"/>
              <a:buFont typeface="Calibri"/>
              <a:buChar char="•"/>
              <a:defRPr sz="1800" b="0" i="0" u="none" strike="noStrike" cap="none">
                <a:solidFill>
                  <a:srgbClr val="515151"/>
                </a:solidFill>
                <a:latin typeface="Calibri"/>
                <a:ea typeface="Calibri"/>
                <a:cs typeface="Calibri"/>
                <a:sym typeface="Calibri"/>
              </a:defRPr>
            </a:lvl9pPr>
          </a:lstStyle>
          <a:p>
            <a:endParaRPr dirty="0"/>
          </a:p>
        </p:txBody>
      </p:sp>
      <p:sp>
        <p:nvSpPr>
          <p:cNvPr id="53" name="Google Shape;53;p13"/>
          <p:cNvSpPr txBox="1">
            <a:spLocks noGrp="1"/>
          </p:cNvSpPr>
          <p:nvPr>
            <p:ph type="sldNum" idx="12"/>
          </p:nvPr>
        </p:nvSpPr>
        <p:spPr>
          <a:xfrm>
            <a:off x="8545463" y="6313667"/>
            <a:ext cx="231300" cy="3080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accent2"/>
              </a:buClr>
              <a:buFont typeface="Source Sans Pro"/>
              <a:buNone/>
              <a:defRPr sz="900" b="0" i="0" u="none" strike="noStrike" cap="none">
                <a:solidFill>
                  <a:schemeClr val="accen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hyperlink" Target="http://www.menti.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1.svg"/><Relationship Id="rId21" Type="http://schemas.openxmlformats.org/officeDocument/2006/relationships/image" Target="../media/image58.svg"/><Relationship Id="rId7" Type="http://schemas.openxmlformats.org/officeDocument/2006/relationships/image" Target="../media/image45.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40.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43.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2.png"/><Relationship Id="rId9" Type="http://schemas.microsoft.com/office/2007/relationships/hdphoto" Target="../media/hdphoto1.wdp"/><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65.tif"/><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jpg"/><Relationship Id="rId10" Type="http://schemas.openxmlformats.org/officeDocument/2006/relationships/image" Target="../media/image31.svg"/><Relationship Id="rId4" Type="http://schemas.openxmlformats.org/officeDocument/2006/relationships/image" Target="../media/image66.jp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hyperlink" Target="https://www.pcori.org/research-results/2017/framework-patient-engagement-cancer-network-group-studi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28.svg"/></Relationships>
</file>

<file path=ppt/slides/_rels/slide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atabase.ich.org/sites/default/files/E8-R1_EWG_Draft_Guideline.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Title 2">
            <a:extLst>
              <a:ext uri="{FF2B5EF4-FFF2-40B4-BE49-F238E27FC236}">
                <a16:creationId xmlns:a16="http://schemas.microsoft.com/office/drawing/2014/main" id="{F68FA7D0-491E-48F9-9FC4-F375E405049A}"/>
              </a:ext>
            </a:extLst>
          </p:cNvPr>
          <p:cNvSpPr>
            <a:spLocks noGrp="1"/>
          </p:cNvSpPr>
          <p:nvPr>
            <p:ph type="title"/>
          </p:nvPr>
        </p:nvSpPr>
        <p:spPr>
          <a:xfrm>
            <a:off x="2615381" y="4559025"/>
            <a:ext cx="6484692" cy="480000"/>
          </a:xfrm>
        </p:spPr>
        <p:txBody>
          <a:bodyPr/>
          <a:lstStyle/>
          <a:p>
            <a:r>
              <a:rPr lang="en-US" sz="2400" b="1" i="0" dirty="0">
                <a:effectLst/>
                <a:latin typeface="Roboto"/>
              </a:rPr>
              <a:t>Patient Engagement and Quality by Design: Co-Developing an Implementation Roadmap for Clinical Trials</a:t>
            </a:r>
            <a:endParaRPr lang="en-US" dirty="0">
              <a:highlight>
                <a:srgbClr val="FFFF00"/>
              </a:highlight>
            </a:endParaRPr>
          </a:p>
        </p:txBody>
      </p:sp>
    </p:spTree>
    <p:extLst>
      <p:ext uri="{BB962C8B-B14F-4D97-AF65-F5344CB8AC3E}">
        <p14:creationId xmlns:p14="http://schemas.microsoft.com/office/powerpoint/2010/main" val="12177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525B-AF07-4285-B309-7960B477358A}"/>
              </a:ext>
            </a:extLst>
          </p:cNvPr>
          <p:cNvSpPr>
            <a:spLocks noGrp="1"/>
          </p:cNvSpPr>
          <p:nvPr>
            <p:ph type="title"/>
          </p:nvPr>
        </p:nvSpPr>
        <p:spPr>
          <a:xfrm>
            <a:off x="334211" y="184379"/>
            <a:ext cx="8462210" cy="787400"/>
          </a:xfrm>
        </p:spPr>
        <p:txBody>
          <a:bodyPr/>
          <a:lstStyle/>
          <a:p>
            <a:r>
              <a:rPr lang="en-US" sz="3200" dirty="0"/>
              <a:t>Please Share Your Knowledge With Us</a:t>
            </a:r>
          </a:p>
        </p:txBody>
      </p:sp>
      <p:sp>
        <p:nvSpPr>
          <p:cNvPr id="3" name="Content Placeholder 2">
            <a:extLst>
              <a:ext uri="{FF2B5EF4-FFF2-40B4-BE49-F238E27FC236}">
                <a16:creationId xmlns:a16="http://schemas.microsoft.com/office/drawing/2014/main" id="{FC317B92-9CE7-4B32-B82C-29AF8E4AF2CF}"/>
              </a:ext>
            </a:extLst>
          </p:cNvPr>
          <p:cNvSpPr>
            <a:spLocks noGrp="1"/>
          </p:cNvSpPr>
          <p:nvPr>
            <p:ph sz="half" idx="1"/>
          </p:nvPr>
        </p:nvSpPr>
        <p:spPr>
          <a:xfrm>
            <a:off x="457199" y="1398578"/>
            <a:ext cx="4114801" cy="1828800"/>
          </a:xfrm>
        </p:spPr>
        <p:txBody>
          <a:bodyPr/>
          <a:lstStyle/>
          <a:p>
            <a:pPr marL="0" indent="0">
              <a:buNone/>
            </a:pPr>
            <a:r>
              <a:rPr lang="en-US" b="1" dirty="0"/>
              <a:t>Chat Box </a:t>
            </a:r>
            <a:r>
              <a:rPr lang="en-US" dirty="0"/>
              <a:t>for detailed comments and questions to panelists</a:t>
            </a:r>
          </a:p>
          <a:p>
            <a:pPr marL="227013" marR="0" lvl="0" indent="-227013" algn="l" defTabSz="457200" rtl="0" eaLnBrk="1" fontAlgn="auto" latinLnBrk="0" hangingPunct="1">
              <a:lnSpc>
                <a:spcPct val="95000"/>
              </a:lnSpc>
              <a:spcBef>
                <a:spcPts val="1400"/>
              </a:spcBef>
              <a:spcAft>
                <a:spcPts val="0"/>
              </a:spcAft>
              <a:buClrTx/>
              <a:buSzPct val="130000"/>
              <a:buFontTx/>
              <a:buBlip>
                <a:blip r:embed="rId3"/>
              </a:buBlip>
              <a:tabLst/>
              <a:defRPr/>
            </a:pPr>
            <a:r>
              <a:rPr kumimoji="0" lang="en-US" sz="2000" b="0" i="0" u="none" strike="noStrike" kern="1200" cap="none" spc="0" normalizeH="0" baseline="0" noProof="0" dirty="0">
                <a:ln>
                  <a:noFill/>
                </a:ln>
                <a:solidFill>
                  <a:srgbClr val="58595B"/>
                </a:solidFill>
                <a:effectLst/>
                <a:uLnTx/>
                <a:uFillTx/>
                <a:latin typeface="Arial"/>
                <a:ea typeface="+mn-ea"/>
                <a:cs typeface="+mn-cs"/>
              </a:rPr>
              <a:t>Click “chat” button at bottom of Zoom window to open</a:t>
            </a:r>
          </a:p>
          <a:p>
            <a:pPr marL="0" indent="0">
              <a:buNone/>
            </a:pPr>
            <a:endParaRPr lang="en-US" dirty="0"/>
          </a:p>
        </p:txBody>
      </p:sp>
      <p:sp>
        <p:nvSpPr>
          <p:cNvPr id="4" name="Content Placeholder 3">
            <a:extLst>
              <a:ext uri="{FF2B5EF4-FFF2-40B4-BE49-F238E27FC236}">
                <a16:creationId xmlns:a16="http://schemas.microsoft.com/office/drawing/2014/main" id="{185E7788-417D-4E4D-A7C1-3EF27AD2CBFF}"/>
              </a:ext>
            </a:extLst>
          </p:cNvPr>
          <p:cNvSpPr>
            <a:spLocks noGrp="1"/>
          </p:cNvSpPr>
          <p:nvPr>
            <p:ph sz="half" idx="2"/>
          </p:nvPr>
        </p:nvSpPr>
        <p:spPr>
          <a:xfrm>
            <a:off x="457199" y="3807197"/>
            <a:ext cx="4535945" cy="2482703"/>
          </a:xfrm>
        </p:spPr>
        <p:txBody>
          <a:bodyPr/>
          <a:lstStyle/>
          <a:p>
            <a:pPr marL="0" indent="0">
              <a:buNone/>
            </a:pPr>
            <a:r>
              <a:rPr lang="en-US" b="1" dirty="0"/>
              <a:t>Polling questions </a:t>
            </a:r>
            <a:r>
              <a:rPr lang="en-US" dirty="0"/>
              <a:t>throughout</a:t>
            </a:r>
          </a:p>
          <a:p>
            <a:r>
              <a:rPr lang="en-US" dirty="0"/>
              <a:t>Please go to </a:t>
            </a:r>
            <a:r>
              <a:rPr lang="en-US" dirty="0">
                <a:hlinkClick r:id="rId4"/>
              </a:rPr>
              <a:t>www.menti.com</a:t>
            </a:r>
            <a:r>
              <a:rPr lang="en-US" dirty="0"/>
              <a:t> now</a:t>
            </a:r>
          </a:p>
          <a:p>
            <a:r>
              <a:rPr lang="en-US" dirty="0"/>
              <a:t>Enter code </a:t>
            </a:r>
            <a:r>
              <a:rPr lang="en-US" b="1" dirty="0">
                <a:solidFill>
                  <a:srgbClr val="FF0000"/>
                </a:solidFill>
              </a:rPr>
              <a:t>40 84 66 8</a:t>
            </a:r>
          </a:p>
          <a:p>
            <a:pPr marL="0" indent="0">
              <a:buNone/>
            </a:pPr>
            <a:endParaRPr lang="en-US" dirty="0">
              <a:solidFill>
                <a:srgbClr val="FF0000"/>
              </a:solidFill>
              <a:highlight>
                <a:srgbClr val="FFFF00"/>
              </a:highlight>
            </a:endParaRPr>
          </a:p>
          <a:p>
            <a:pPr marL="0" indent="0">
              <a:buNone/>
            </a:pPr>
            <a:r>
              <a:rPr lang="en-US" sz="1800" i="1" dirty="0"/>
              <a:t>Or look in the chat box for a direct link</a:t>
            </a:r>
          </a:p>
          <a:p>
            <a:pPr marL="0" indent="0">
              <a:buNone/>
            </a:pPr>
            <a:endParaRPr lang="en-US" dirty="0"/>
          </a:p>
        </p:txBody>
      </p:sp>
      <p:grpSp>
        <p:nvGrpSpPr>
          <p:cNvPr id="5" name="Group 4">
            <a:extLst>
              <a:ext uri="{FF2B5EF4-FFF2-40B4-BE49-F238E27FC236}">
                <a16:creationId xmlns:a16="http://schemas.microsoft.com/office/drawing/2014/main" id="{79426483-D167-4F2E-BE6C-7137B7AE6584}"/>
              </a:ext>
            </a:extLst>
          </p:cNvPr>
          <p:cNvGrpSpPr>
            <a:grpSpLocks noChangeAspect="1"/>
          </p:cNvGrpSpPr>
          <p:nvPr/>
        </p:nvGrpSpPr>
        <p:grpSpPr>
          <a:xfrm>
            <a:off x="4993144" y="3615812"/>
            <a:ext cx="3979411" cy="2587151"/>
            <a:chOff x="347578" y="1667148"/>
            <a:chExt cx="7045681" cy="4580637"/>
          </a:xfrm>
        </p:grpSpPr>
        <p:pic>
          <p:nvPicPr>
            <p:cNvPr id="6" name="Picture 5">
              <a:extLst>
                <a:ext uri="{FF2B5EF4-FFF2-40B4-BE49-F238E27FC236}">
                  <a16:creationId xmlns:a16="http://schemas.microsoft.com/office/drawing/2014/main" id="{66CDA201-6384-472C-9E1C-51C7FE0B9A32}"/>
                </a:ext>
              </a:extLst>
            </p:cNvPr>
            <p:cNvPicPr>
              <a:picLocks noChangeAspect="1"/>
            </p:cNvPicPr>
            <p:nvPr/>
          </p:nvPicPr>
          <p:blipFill>
            <a:blip r:embed="rId5"/>
            <a:stretch>
              <a:fillRect/>
            </a:stretch>
          </p:blipFill>
          <p:spPr>
            <a:xfrm>
              <a:off x="347578" y="1667148"/>
              <a:ext cx="7045681" cy="458063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DC4E7BA-834B-4AB5-80E4-155C7839044E}"/>
                </a:ext>
              </a:extLst>
            </p:cNvPr>
            <p:cNvSpPr/>
            <p:nvPr/>
          </p:nvSpPr>
          <p:spPr>
            <a:xfrm>
              <a:off x="4750420" y="2152184"/>
              <a:ext cx="2642839" cy="365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 name="Connector: Curved 9">
            <a:extLst>
              <a:ext uri="{FF2B5EF4-FFF2-40B4-BE49-F238E27FC236}">
                <a16:creationId xmlns:a16="http://schemas.microsoft.com/office/drawing/2014/main" id="{39BE9E23-0CBB-4F31-BD36-522FF782F95A}"/>
              </a:ext>
            </a:extLst>
          </p:cNvPr>
          <p:cNvCxnSpPr>
            <a:cxnSpLocks/>
          </p:cNvCxnSpPr>
          <p:nvPr/>
        </p:nvCxnSpPr>
        <p:spPr>
          <a:xfrm>
            <a:off x="3332480" y="4875770"/>
            <a:ext cx="1962534" cy="193454"/>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3D371C8-B09D-4CA0-8F16-639C56A2EE63}"/>
              </a:ext>
            </a:extLst>
          </p:cNvPr>
          <p:cNvSpPr txBox="1"/>
          <p:nvPr/>
        </p:nvSpPr>
        <p:spPr>
          <a:xfrm>
            <a:off x="259089" y="810918"/>
            <a:ext cx="7132297" cy="369332"/>
          </a:xfrm>
          <a:prstGeom prst="rect">
            <a:avLst/>
          </a:prstGeom>
          <a:noFill/>
        </p:spPr>
        <p:txBody>
          <a:bodyPr wrap="square" rtlCol="0">
            <a:spAutoFit/>
          </a:bodyPr>
          <a:lstStyle/>
          <a:p>
            <a:r>
              <a:rPr lang="en-US" dirty="0"/>
              <a:t>Session is Recorded</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4569" t="-4941" r="42718" b="-129"/>
          <a:stretch/>
        </p:blipFill>
        <p:spPr>
          <a:xfrm>
            <a:off x="6024424" y="1038998"/>
            <a:ext cx="1916849" cy="1766218"/>
          </a:xfrm>
          <a:prstGeom prst="rect">
            <a:avLst/>
          </a:prstGeom>
        </p:spPr>
      </p:pic>
      <p:cxnSp>
        <p:nvCxnSpPr>
          <p:cNvPr id="12" name="Connector: Curved 11">
            <a:extLst>
              <a:ext uri="{FF2B5EF4-FFF2-40B4-BE49-F238E27FC236}">
                <a16:creationId xmlns:a16="http://schemas.microsoft.com/office/drawing/2014/main" id="{6AB29E8D-8EA9-41DC-A7C0-B6F337862A20}"/>
              </a:ext>
            </a:extLst>
          </p:cNvPr>
          <p:cNvCxnSpPr>
            <a:cxnSpLocks/>
          </p:cNvCxnSpPr>
          <p:nvPr/>
        </p:nvCxnSpPr>
        <p:spPr>
          <a:xfrm flipV="1">
            <a:off x="4193953" y="1990846"/>
            <a:ext cx="2450687" cy="307563"/>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3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ye Bea Smalley">
            <a:extLst>
              <a:ext uri="{FF2B5EF4-FFF2-40B4-BE49-F238E27FC236}">
                <a16:creationId xmlns:a16="http://schemas.microsoft.com/office/drawing/2014/main" id="{9C28E755-0F3D-401D-9A0E-231E2E2217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6625" y="2233288"/>
            <a:ext cx="1707363" cy="170736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Kerstin Koenig">
            <a:extLst>
              <a:ext uri="{FF2B5EF4-FFF2-40B4-BE49-F238E27FC236}">
                <a16:creationId xmlns:a16="http://schemas.microsoft.com/office/drawing/2014/main" id="{6C8F57D4-5FF3-41EC-892F-B33EA13B5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511" y="2233288"/>
            <a:ext cx="1707363" cy="170736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Karlin Schroeder">
            <a:extLst>
              <a:ext uri="{FF2B5EF4-FFF2-40B4-BE49-F238E27FC236}">
                <a16:creationId xmlns:a16="http://schemas.microsoft.com/office/drawing/2014/main" id="{99A46BFD-4234-4A3B-9237-EBE768B2D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625" y="4295366"/>
            <a:ext cx="1707363" cy="170736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Rick Bangs">
            <a:extLst>
              <a:ext uri="{FF2B5EF4-FFF2-40B4-BE49-F238E27FC236}">
                <a16:creationId xmlns:a16="http://schemas.microsoft.com/office/drawing/2014/main" id="{B4B90FB0-3287-41A1-8FED-DEAB336A5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093" y="4295366"/>
            <a:ext cx="1743781" cy="174378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31BB33B9-3114-48B2-882A-0FC0E8D235D9}"/>
              </a:ext>
            </a:extLst>
          </p:cNvPr>
          <p:cNvSpPr txBox="1"/>
          <p:nvPr/>
        </p:nvSpPr>
        <p:spPr>
          <a:xfrm>
            <a:off x="2123988" y="2233288"/>
            <a:ext cx="2202426" cy="615553"/>
          </a:xfrm>
          <a:prstGeom prst="rect">
            <a:avLst/>
          </a:prstGeom>
          <a:noFill/>
        </p:spPr>
        <p:txBody>
          <a:bodyPr wrap="square" rtlCol="0">
            <a:spAutoFit/>
          </a:bodyPr>
          <a:lstStyle/>
          <a:p>
            <a:r>
              <a:rPr lang="en-US" b="1" dirty="0"/>
              <a:t>Jaye Bea Smalley </a:t>
            </a:r>
          </a:p>
          <a:p>
            <a:r>
              <a:rPr lang="en-US" sz="1600" dirty="0" err="1"/>
              <a:t>Immunovant</a:t>
            </a:r>
            <a:endParaRPr lang="en-US" sz="1600" dirty="0"/>
          </a:p>
        </p:txBody>
      </p:sp>
      <p:sp>
        <p:nvSpPr>
          <p:cNvPr id="6" name="TextBox 5">
            <a:extLst>
              <a:ext uri="{FF2B5EF4-FFF2-40B4-BE49-F238E27FC236}">
                <a16:creationId xmlns:a16="http://schemas.microsoft.com/office/drawing/2014/main" id="{DA1438A2-E8B4-48B9-97C1-6AADD07016B2}"/>
              </a:ext>
            </a:extLst>
          </p:cNvPr>
          <p:cNvSpPr txBox="1"/>
          <p:nvPr/>
        </p:nvSpPr>
        <p:spPr>
          <a:xfrm>
            <a:off x="2123989" y="4295366"/>
            <a:ext cx="2202426" cy="861774"/>
          </a:xfrm>
          <a:prstGeom prst="rect">
            <a:avLst/>
          </a:prstGeom>
          <a:noFill/>
        </p:spPr>
        <p:txBody>
          <a:bodyPr wrap="square" rtlCol="0">
            <a:spAutoFit/>
          </a:bodyPr>
          <a:lstStyle/>
          <a:p>
            <a:r>
              <a:rPr lang="en-US" b="1" dirty="0" err="1"/>
              <a:t>Karlin</a:t>
            </a:r>
            <a:r>
              <a:rPr lang="en-US" b="1" dirty="0"/>
              <a:t> Schroeder</a:t>
            </a:r>
          </a:p>
          <a:p>
            <a:r>
              <a:rPr lang="en-US" sz="1600" dirty="0"/>
              <a:t>Parkinson’s Foundation</a:t>
            </a:r>
          </a:p>
        </p:txBody>
      </p:sp>
      <p:sp>
        <p:nvSpPr>
          <p:cNvPr id="7" name="TextBox 6">
            <a:extLst>
              <a:ext uri="{FF2B5EF4-FFF2-40B4-BE49-F238E27FC236}">
                <a16:creationId xmlns:a16="http://schemas.microsoft.com/office/drawing/2014/main" id="{76B266D4-8F4F-4EC9-8814-BFE753D4BB6E}"/>
              </a:ext>
            </a:extLst>
          </p:cNvPr>
          <p:cNvSpPr txBox="1"/>
          <p:nvPr/>
        </p:nvSpPr>
        <p:spPr>
          <a:xfrm>
            <a:off x="6495875" y="2233288"/>
            <a:ext cx="2163298" cy="861774"/>
          </a:xfrm>
          <a:prstGeom prst="rect">
            <a:avLst/>
          </a:prstGeom>
          <a:noFill/>
        </p:spPr>
        <p:txBody>
          <a:bodyPr wrap="square" rtlCol="0">
            <a:spAutoFit/>
          </a:bodyPr>
          <a:lstStyle/>
          <a:p>
            <a:r>
              <a:rPr lang="en-US" b="1" dirty="0"/>
              <a:t>Kerstin Koenig </a:t>
            </a:r>
          </a:p>
          <a:p>
            <a:r>
              <a:rPr lang="en-US" sz="1600" dirty="0"/>
              <a:t>ICH E8 Working Group Member</a:t>
            </a:r>
          </a:p>
        </p:txBody>
      </p:sp>
      <p:sp>
        <p:nvSpPr>
          <p:cNvPr id="8" name="TextBox 7">
            <a:extLst>
              <a:ext uri="{FF2B5EF4-FFF2-40B4-BE49-F238E27FC236}">
                <a16:creationId xmlns:a16="http://schemas.microsoft.com/office/drawing/2014/main" id="{653AAA1C-8E1B-4C6C-BB6E-FEC8F8066A6A}"/>
              </a:ext>
            </a:extLst>
          </p:cNvPr>
          <p:cNvSpPr txBox="1"/>
          <p:nvPr/>
        </p:nvSpPr>
        <p:spPr>
          <a:xfrm>
            <a:off x="6515322" y="4295366"/>
            <a:ext cx="2145643" cy="861774"/>
          </a:xfrm>
          <a:prstGeom prst="rect">
            <a:avLst/>
          </a:prstGeom>
          <a:noFill/>
        </p:spPr>
        <p:txBody>
          <a:bodyPr wrap="square" rtlCol="0">
            <a:spAutoFit/>
          </a:bodyPr>
          <a:lstStyle/>
          <a:p>
            <a:r>
              <a:rPr lang="en-US" b="1" dirty="0"/>
              <a:t>Rick Bangs </a:t>
            </a:r>
          </a:p>
          <a:p>
            <a:r>
              <a:rPr lang="en-US" sz="1600" dirty="0"/>
              <a:t>Cancer Research Advocate</a:t>
            </a:r>
          </a:p>
        </p:txBody>
      </p:sp>
      <p:sp>
        <p:nvSpPr>
          <p:cNvPr id="9" name="TextBox 8">
            <a:extLst>
              <a:ext uri="{FF2B5EF4-FFF2-40B4-BE49-F238E27FC236}">
                <a16:creationId xmlns:a16="http://schemas.microsoft.com/office/drawing/2014/main" id="{ADCBC8F1-25AD-45A9-BCF6-9178D1DEB230}"/>
              </a:ext>
            </a:extLst>
          </p:cNvPr>
          <p:cNvSpPr txBox="1"/>
          <p:nvPr/>
        </p:nvSpPr>
        <p:spPr>
          <a:xfrm>
            <a:off x="347579" y="1282406"/>
            <a:ext cx="8462210" cy="663030"/>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a:t>
            </a:r>
            <a:r>
              <a:rPr lang="en-US" dirty="0">
                <a:solidFill>
                  <a:schemeClr val="accent6"/>
                </a:solidFill>
              </a:rPr>
              <a:t>Attendees: Please say hello in the chat box!</a:t>
            </a:r>
          </a:p>
        </p:txBody>
      </p:sp>
      <p:pic>
        <p:nvPicPr>
          <p:cNvPr id="10" name="Graphic 9" descr="Chat">
            <a:extLst>
              <a:ext uri="{FF2B5EF4-FFF2-40B4-BE49-F238E27FC236}">
                <a16:creationId xmlns:a16="http://schemas.microsoft.com/office/drawing/2014/main" id="{51E38803-7853-42F7-971E-B1F6980FAF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161" y="1337304"/>
            <a:ext cx="643410" cy="643410"/>
          </a:xfrm>
          <a:prstGeom prst="rect">
            <a:avLst/>
          </a:prstGeom>
        </p:spPr>
      </p:pic>
      <p:sp>
        <p:nvSpPr>
          <p:cNvPr id="14" name="Title 1"/>
          <p:cNvSpPr>
            <a:spLocks noGrp="1"/>
          </p:cNvSpPr>
          <p:nvPr>
            <p:ph type="title"/>
          </p:nvPr>
        </p:nvSpPr>
        <p:spPr>
          <a:xfrm>
            <a:off x="347579" y="417269"/>
            <a:ext cx="8462210" cy="770467"/>
          </a:xfrm>
        </p:spPr>
        <p:txBody>
          <a:bodyPr/>
          <a:lstStyle/>
          <a:p>
            <a:r>
              <a:rPr lang="en-US" dirty="0"/>
              <a:t>Brief Introductions</a:t>
            </a:r>
          </a:p>
        </p:txBody>
      </p:sp>
    </p:spTree>
    <p:extLst>
      <p:ext uri="{BB962C8B-B14F-4D97-AF65-F5344CB8AC3E}">
        <p14:creationId xmlns:p14="http://schemas.microsoft.com/office/powerpoint/2010/main" val="2898787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0E9D-7237-4AE4-BD99-6C8E80427D2E}"/>
              </a:ext>
            </a:extLst>
          </p:cNvPr>
          <p:cNvSpPr>
            <a:spLocks noGrp="1"/>
          </p:cNvSpPr>
          <p:nvPr>
            <p:ph type="title"/>
          </p:nvPr>
        </p:nvSpPr>
        <p:spPr>
          <a:xfrm>
            <a:off x="347579" y="307186"/>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63F2F06E-3294-416A-B5E0-152F85889B48}"/>
              </a:ext>
            </a:extLst>
          </p:cNvPr>
          <p:cNvSpPr>
            <a:spLocks noGrp="1"/>
          </p:cNvSpPr>
          <p:nvPr>
            <p:ph idx="1"/>
          </p:nvPr>
        </p:nvSpPr>
        <p:spPr/>
        <p:txBody>
          <a:bodyPr/>
          <a:lstStyle/>
          <a:p>
            <a:pPr marL="0" indent="0">
              <a:buNone/>
            </a:pPr>
            <a:r>
              <a:rPr lang="en-US" sz="2800" b="1" dirty="0"/>
              <a:t>How familiar are you with the principles of Quality by Design for clinical trials?</a:t>
            </a:r>
          </a:p>
          <a:p>
            <a:pPr marL="457200" indent="-457200">
              <a:buSzPct val="100000"/>
              <a:buFont typeface="+mj-lt"/>
              <a:buAutoNum type="alphaLcParenR"/>
            </a:pPr>
            <a:r>
              <a:rPr lang="en-US" sz="2800" dirty="0"/>
              <a:t>Very familiar</a:t>
            </a:r>
          </a:p>
          <a:p>
            <a:pPr marL="457200" indent="-457200">
              <a:buSzPct val="100000"/>
              <a:buFont typeface="+mj-lt"/>
              <a:buAutoNum type="alphaLcParenR"/>
            </a:pPr>
            <a:r>
              <a:rPr lang="en-US" sz="2800" dirty="0"/>
              <a:t>Somewhat familiar</a:t>
            </a:r>
          </a:p>
          <a:p>
            <a:pPr marL="457200" indent="-457200">
              <a:buSzPct val="100000"/>
              <a:buFont typeface="+mj-lt"/>
              <a:buAutoNum type="alphaLcParenR"/>
            </a:pPr>
            <a:r>
              <a:rPr lang="en-US" sz="2800" dirty="0"/>
              <a:t>Not very familiar</a:t>
            </a:r>
          </a:p>
          <a:p>
            <a:pPr marL="457200" indent="-457200">
              <a:buSzPct val="100000"/>
              <a:buFont typeface="+mj-lt"/>
              <a:buAutoNum type="alphaLcParenR"/>
            </a:pPr>
            <a:r>
              <a:rPr lang="en-US" sz="2800" dirty="0"/>
              <a:t>Not at all familiar</a:t>
            </a:r>
          </a:p>
        </p:txBody>
      </p:sp>
    </p:spTree>
    <p:extLst>
      <p:ext uri="{BB962C8B-B14F-4D97-AF65-F5344CB8AC3E}">
        <p14:creationId xmlns:p14="http://schemas.microsoft.com/office/powerpoint/2010/main" val="3732625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27B3-6118-4590-B60E-6B6EC434547D}"/>
              </a:ext>
            </a:extLst>
          </p:cNvPr>
          <p:cNvSpPr>
            <a:spLocks noGrp="1"/>
          </p:cNvSpPr>
          <p:nvPr>
            <p:ph type="title"/>
          </p:nvPr>
        </p:nvSpPr>
        <p:spPr/>
        <p:txBody>
          <a:bodyPr/>
          <a:lstStyle/>
          <a:p>
            <a:r>
              <a:rPr lang="en-US" sz="2800" dirty="0"/>
              <a:t>Quality by Design: Key Concepts</a:t>
            </a:r>
          </a:p>
        </p:txBody>
      </p:sp>
      <p:sp>
        <p:nvSpPr>
          <p:cNvPr id="3" name="Content Placeholder 2">
            <a:extLst>
              <a:ext uri="{FF2B5EF4-FFF2-40B4-BE49-F238E27FC236}">
                <a16:creationId xmlns:a16="http://schemas.microsoft.com/office/drawing/2014/main" id="{6904F914-F3EC-4297-A1A2-9F4B0F590A5A}"/>
              </a:ext>
            </a:extLst>
          </p:cNvPr>
          <p:cNvSpPr>
            <a:spLocks noGrp="1"/>
          </p:cNvSpPr>
          <p:nvPr>
            <p:ph sz="quarter" idx="11"/>
          </p:nvPr>
        </p:nvSpPr>
        <p:spPr>
          <a:xfrm>
            <a:off x="347663" y="4890610"/>
            <a:ext cx="8461375" cy="1306990"/>
          </a:xfrm>
        </p:spPr>
        <p:txBody>
          <a:bodyPr/>
          <a:lstStyle/>
          <a:p>
            <a:r>
              <a:rPr lang="en-US" b="1" dirty="0"/>
              <a:t>Kerstin Koenig, </a:t>
            </a:r>
            <a:r>
              <a:rPr lang="en-US" dirty="0"/>
              <a:t>ICH E8 Working Group Member</a:t>
            </a:r>
          </a:p>
        </p:txBody>
      </p:sp>
    </p:spTree>
    <p:extLst>
      <p:ext uri="{BB962C8B-B14F-4D97-AF65-F5344CB8AC3E}">
        <p14:creationId xmlns:p14="http://schemas.microsoft.com/office/powerpoint/2010/main" val="79111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716" y="6390961"/>
            <a:ext cx="7262283" cy="307777"/>
          </a:xfrm>
          <a:prstGeom prst="rect">
            <a:avLst/>
          </a:prstGeom>
        </p:spPr>
        <p:txBody>
          <a:bodyPr wrap="square" lIns="0" rIns="0">
            <a:spAutoFit/>
          </a:bodyPr>
          <a:lstStyle/>
          <a:p>
            <a:r>
              <a:rPr lang="en-US" sz="1400" i="1" dirty="0">
                <a:solidFill>
                  <a:schemeClr val="accent3"/>
                </a:solidFill>
              </a:rPr>
              <a:t>- Dr. Robert </a:t>
            </a:r>
            <a:r>
              <a:rPr lang="en-US" sz="1400" i="1" dirty="0" err="1">
                <a:solidFill>
                  <a:schemeClr val="accent3"/>
                </a:solidFill>
              </a:rPr>
              <a:t>Califf</a:t>
            </a:r>
            <a:r>
              <a:rPr lang="en-US" sz="1400" i="1" dirty="0">
                <a:solidFill>
                  <a:schemeClr val="accent3"/>
                </a:solidFill>
              </a:rPr>
              <a:t>, Mind the Gap seminar, “Innovative Approaches to Clinical Trials” </a:t>
            </a:r>
          </a:p>
        </p:txBody>
      </p:sp>
      <p:sp>
        <p:nvSpPr>
          <p:cNvPr id="7" name="Rectangle 6"/>
          <p:cNvSpPr/>
          <p:nvPr/>
        </p:nvSpPr>
        <p:spPr>
          <a:xfrm>
            <a:off x="0" y="557546"/>
            <a:ext cx="611716" cy="1631216"/>
          </a:xfrm>
          <a:prstGeom prst="rect">
            <a:avLst/>
          </a:prstGeom>
        </p:spPr>
        <p:txBody>
          <a:bodyPr wrap="none">
            <a:spAutoFit/>
          </a:bodyPr>
          <a:lstStyle/>
          <a:p>
            <a:r>
              <a:rPr lang="en-US" sz="10000" dirty="0">
                <a:solidFill>
                  <a:schemeClr val="bg1">
                    <a:lumMod val="75000"/>
                  </a:schemeClr>
                </a:solidFill>
              </a:rPr>
              <a:t>“</a:t>
            </a:r>
          </a:p>
        </p:txBody>
      </p:sp>
      <p:pic>
        <p:nvPicPr>
          <p:cNvPr id="4" name="Picture 3" descr="7396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629" y="333434"/>
            <a:ext cx="5471833" cy="5913108"/>
          </a:xfrm>
          <a:prstGeom prst="rect">
            <a:avLst/>
          </a:prstGeom>
        </p:spPr>
      </p:pic>
      <p:sp>
        <p:nvSpPr>
          <p:cNvPr id="2" name="Rectangle 1"/>
          <p:cNvSpPr/>
          <p:nvPr/>
        </p:nvSpPr>
        <p:spPr>
          <a:xfrm>
            <a:off x="567762" y="1030691"/>
            <a:ext cx="5080003" cy="4832093"/>
          </a:xfrm>
          <a:prstGeom prst="rect">
            <a:avLst/>
          </a:prstGeom>
        </p:spPr>
        <p:txBody>
          <a:bodyPr wrap="square">
            <a:spAutoFit/>
          </a:bodyPr>
          <a:lstStyle/>
          <a:p>
            <a:r>
              <a:rPr lang="en-US" sz="2800" dirty="0">
                <a:solidFill>
                  <a:schemeClr val="accent3"/>
                </a:solidFill>
              </a:rPr>
              <a:t>You start out with a </a:t>
            </a:r>
          </a:p>
          <a:p>
            <a:r>
              <a:rPr lang="en-US" sz="2800" dirty="0">
                <a:solidFill>
                  <a:schemeClr val="accent3"/>
                </a:solidFill>
              </a:rPr>
              <a:t>beautiful green tree that should be admired, and then everybody in the family wants to put an ornament on it... and no one will take grandma’s ornament off the tree. So you end up with a protocol that is impossible to do and is very distracted from answering the question you originally had.”</a:t>
            </a:r>
          </a:p>
        </p:txBody>
      </p:sp>
    </p:spTree>
    <p:extLst>
      <p:ext uri="{BB962C8B-B14F-4D97-AF65-F5344CB8AC3E}">
        <p14:creationId xmlns:p14="http://schemas.microsoft.com/office/powerpoint/2010/main" val="267171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359647" y="1927412"/>
            <a:ext cx="0" cy="507897"/>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139BDFB-9A25-4F96-8DA4-C216F43877A5}"/>
              </a:ext>
            </a:extLst>
          </p:cNvPr>
          <p:cNvSpPr>
            <a:spLocks noGrp="1"/>
          </p:cNvSpPr>
          <p:nvPr>
            <p:ph type="title"/>
          </p:nvPr>
        </p:nvSpPr>
        <p:spPr>
          <a:xfrm>
            <a:off x="337460" y="340677"/>
            <a:ext cx="8462210" cy="770467"/>
          </a:xfrm>
        </p:spPr>
        <p:txBody>
          <a:bodyPr/>
          <a:lstStyle/>
          <a:p>
            <a:r>
              <a:rPr lang="de-DE" sz="3200" dirty="0"/>
              <a:t>Evolution of Quality</a:t>
            </a:r>
            <a:endParaRPr lang="en-AU" sz="2400" b="0" dirty="0"/>
          </a:p>
        </p:txBody>
      </p:sp>
      <p:sp>
        <p:nvSpPr>
          <p:cNvPr id="8" name="TextBox 7">
            <a:extLst>
              <a:ext uri="{FF2B5EF4-FFF2-40B4-BE49-F238E27FC236}">
                <a16:creationId xmlns:a16="http://schemas.microsoft.com/office/drawing/2014/main" id="{F5A92BD1-EE41-4CCE-8812-E2AF6C9A4021}"/>
              </a:ext>
            </a:extLst>
          </p:cNvPr>
          <p:cNvSpPr txBox="1"/>
          <p:nvPr/>
        </p:nvSpPr>
        <p:spPr>
          <a:xfrm>
            <a:off x="0" y="5521641"/>
            <a:ext cx="9144000" cy="733534"/>
          </a:xfrm>
          <a:prstGeom prst="rect">
            <a:avLst/>
          </a:prstGeom>
          <a:solidFill>
            <a:schemeClr val="accent6"/>
          </a:solidFill>
        </p:spPr>
        <p:txBody>
          <a:bodyPr wrap="square">
            <a:spAutoFit/>
          </a:bodyPr>
          <a:lstStyle/>
          <a:p>
            <a:pPr marL="0" indent="0" algn="ctr">
              <a:buFontTx/>
              <a:buNone/>
              <a:defRPr/>
            </a:pPr>
            <a:r>
              <a:rPr lang="en-US" sz="2000" b="1" dirty="0">
                <a:solidFill>
                  <a:schemeClr val="bg1"/>
                </a:solidFill>
              </a:rPr>
              <a:t>Reframing “quality” as the absence of errors </a:t>
            </a:r>
          </a:p>
          <a:p>
            <a:pPr marL="0" indent="0" algn="ctr">
              <a:buFontTx/>
              <a:buNone/>
              <a:defRPr/>
            </a:pPr>
            <a:r>
              <a:rPr lang="en-US" sz="2000" b="1" dirty="0">
                <a:solidFill>
                  <a:schemeClr val="bg1"/>
                </a:solidFill>
              </a:rPr>
              <a:t>that matter to decision making.  </a:t>
            </a:r>
          </a:p>
        </p:txBody>
      </p:sp>
      <p:sp>
        <p:nvSpPr>
          <p:cNvPr id="10" name="TextBox 9">
            <a:extLst>
              <a:ext uri="{FF2B5EF4-FFF2-40B4-BE49-F238E27FC236}">
                <a16:creationId xmlns:a16="http://schemas.microsoft.com/office/drawing/2014/main" id="{66A1FD76-DE3A-48B2-8074-C1A49E48641C}"/>
              </a:ext>
            </a:extLst>
          </p:cNvPr>
          <p:cNvSpPr txBox="1"/>
          <p:nvPr/>
        </p:nvSpPr>
        <p:spPr>
          <a:xfrm>
            <a:off x="337460" y="1051974"/>
            <a:ext cx="5003372" cy="338554"/>
          </a:xfrm>
          <a:prstGeom prst="rect">
            <a:avLst/>
          </a:prstGeom>
          <a:noFill/>
        </p:spPr>
        <p:txBody>
          <a:bodyPr wrap="square" lIns="0" rIns="0">
            <a:spAutoFit/>
          </a:bodyPr>
          <a:lstStyle/>
          <a:p>
            <a:r>
              <a:rPr lang="de-DE" sz="1600" b="0" i="1" dirty="0">
                <a:solidFill>
                  <a:srgbClr val="58595B"/>
                </a:solidFill>
              </a:rPr>
              <a:t>CTTI Quality Projects: 2008 to Present</a:t>
            </a:r>
            <a:endParaRPr lang="en-US" sz="1600" i="1" dirty="0">
              <a:solidFill>
                <a:srgbClr val="58595B"/>
              </a:solidFill>
            </a:endParaRPr>
          </a:p>
        </p:txBody>
      </p:sp>
      <p:cxnSp>
        <p:nvCxnSpPr>
          <p:cNvPr id="12" name="Straight Connector 11"/>
          <p:cNvCxnSpPr/>
          <p:nvPr/>
        </p:nvCxnSpPr>
        <p:spPr>
          <a:xfrm>
            <a:off x="4497295" y="1927412"/>
            <a:ext cx="0" cy="50789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506440" y="1927412"/>
            <a:ext cx="0" cy="5078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30D5598-684A-4E2F-8F57-E254EC7A2FC7}"/>
              </a:ext>
            </a:extLst>
          </p:cNvPr>
          <p:cNvSpPr txBox="1"/>
          <p:nvPr/>
        </p:nvSpPr>
        <p:spPr>
          <a:xfrm>
            <a:off x="415886" y="2435309"/>
            <a:ext cx="2553630" cy="2708434"/>
          </a:xfrm>
          <a:prstGeom prst="rect">
            <a:avLst/>
          </a:prstGeom>
          <a:noFill/>
        </p:spPr>
        <p:txBody>
          <a:bodyPr wrap="square" rtlCol="0">
            <a:spAutoFit/>
          </a:bodyPr>
          <a:lstStyle/>
          <a:p>
            <a:pPr lvl="0">
              <a:spcAft>
                <a:spcPts val="1200"/>
              </a:spcAft>
            </a:pPr>
            <a:r>
              <a:rPr lang="en-US" sz="2400" b="1" dirty="0">
                <a:solidFill>
                  <a:schemeClr val="accent1"/>
                </a:solidFill>
              </a:rPr>
              <a:t>Monitoring</a:t>
            </a:r>
          </a:p>
          <a:p>
            <a:pPr>
              <a:spcAft>
                <a:spcPts val="600"/>
              </a:spcAft>
            </a:pPr>
            <a:r>
              <a:rPr lang="en-US" b="1" dirty="0">
                <a:solidFill>
                  <a:schemeClr val="accent3"/>
                </a:solidFill>
              </a:rPr>
              <a:t>Key Insights:</a:t>
            </a:r>
          </a:p>
          <a:p>
            <a:pPr marL="285750" indent="-285750">
              <a:spcAft>
                <a:spcPts val="600"/>
              </a:spcAft>
              <a:buFont typeface="Arial" panose="020B0604020202020204" pitchFamily="34" charset="0"/>
              <a:buChar char="•"/>
            </a:pPr>
            <a:r>
              <a:rPr lang="en-US" dirty="0">
                <a:solidFill>
                  <a:srgbClr val="58595B"/>
                </a:solidFill>
              </a:rPr>
              <a:t>Quality cannot be ‘monitored in’</a:t>
            </a:r>
          </a:p>
          <a:p>
            <a:pPr marL="285750" indent="-285750">
              <a:spcAft>
                <a:spcPts val="600"/>
              </a:spcAft>
              <a:buFont typeface="Arial" panose="020B0604020202020204" pitchFamily="34" charset="0"/>
              <a:buChar char="•"/>
            </a:pPr>
            <a:r>
              <a:rPr lang="en-US" dirty="0">
                <a:solidFill>
                  <a:srgbClr val="58595B"/>
                </a:solidFill>
              </a:rPr>
              <a:t>A “quality by design” approach is needed (direct parallel to manufacturing)</a:t>
            </a:r>
          </a:p>
        </p:txBody>
      </p:sp>
      <p:sp>
        <p:nvSpPr>
          <p:cNvPr id="9" name="TextBox 8">
            <a:extLst>
              <a:ext uri="{FF2B5EF4-FFF2-40B4-BE49-F238E27FC236}">
                <a16:creationId xmlns:a16="http://schemas.microsoft.com/office/drawing/2014/main" id="{86EBFE96-78A6-4C15-8495-67BAE4EAFD5B}"/>
              </a:ext>
            </a:extLst>
          </p:cNvPr>
          <p:cNvSpPr txBox="1"/>
          <p:nvPr/>
        </p:nvSpPr>
        <p:spPr>
          <a:xfrm>
            <a:off x="3174613" y="2435309"/>
            <a:ext cx="2794774" cy="2154436"/>
          </a:xfrm>
          <a:prstGeom prst="rect">
            <a:avLst/>
          </a:prstGeom>
          <a:noFill/>
        </p:spPr>
        <p:txBody>
          <a:bodyPr wrap="square" rtlCol="0">
            <a:spAutoFit/>
          </a:bodyPr>
          <a:lstStyle/>
          <a:p>
            <a:pPr lvl="0">
              <a:spcAft>
                <a:spcPts val="1200"/>
              </a:spcAft>
            </a:pPr>
            <a:r>
              <a:rPr lang="en-US" sz="2400" b="1" dirty="0">
                <a:solidFill>
                  <a:schemeClr val="accent2"/>
                </a:solidFill>
              </a:rPr>
              <a:t>Quality by Design</a:t>
            </a:r>
          </a:p>
          <a:p>
            <a:pPr>
              <a:spcAft>
                <a:spcPts val="600"/>
              </a:spcAft>
            </a:pPr>
            <a:r>
              <a:rPr lang="en-US" b="1" dirty="0">
                <a:solidFill>
                  <a:schemeClr val="accent3"/>
                </a:solidFill>
              </a:rPr>
              <a:t>Key Outputs:</a:t>
            </a:r>
          </a:p>
          <a:p>
            <a:pPr marL="285750" indent="-285750">
              <a:spcAft>
                <a:spcPts val="600"/>
              </a:spcAft>
              <a:buFont typeface="Arial" panose="020B0604020202020204" pitchFamily="34" charset="0"/>
              <a:buChar char="•"/>
            </a:pPr>
            <a:r>
              <a:rPr lang="en-US" dirty="0">
                <a:solidFill>
                  <a:srgbClr val="58595B"/>
                </a:solidFill>
              </a:rPr>
              <a:t>Multi-Stakeholder recommendations</a:t>
            </a:r>
          </a:p>
          <a:p>
            <a:pPr marL="285750" indent="-285750">
              <a:spcAft>
                <a:spcPts val="600"/>
              </a:spcAft>
              <a:buFont typeface="Arial" panose="020B0604020202020204" pitchFamily="34" charset="0"/>
              <a:buChar char="•"/>
            </a:pPr>
            <a:r>
              <a:rPr lang="en-US" dirty="0" err="1">
                <a:solidFill>
                  <a:srgbClr val="58595B"/>
                </a:solidFill>
              </a:rPr>
              <a:t>QbD</a:t>
            </a:r>
            <a:r>
              <a:rPr lang="en-US" dirty="0">
                <a:solidFill>
                  <a:srgbClr val="58595B"/>
                </a:solidFill>
              </a:rPr>
              <a:t> Toolkit to help apply principles</a:t>
            </a:r>
          </a:p>
        </p:txBody>
      </p:sp>
      <p:sp>
        <p:nvSpPr>
          <p:cNvPr id="11" name="TextBox 10">
            <a:extLst>
              <a:ext uri="{FF2B5EF4-FFF2-40B4-BE49-F238E27FC236}">
                <a16:creationId xmlns:a16="http://schemas.microsoft.com/office/drawing/2014/main" id="{A4F9B1A6-E540-4BEF-937C-CAFC2E5C6B20}"/>
              </a:ext>
            </a:extLst>
          </p:cNvPr>
          <p:cNvSpPr txBox="1"/>
          <p:nvPr/>
        </p:nvSpPr>
        <p:spPr>
          <a:xfrm>
            <a:off x="6318098" y="2435309"/>
            <a:ext cx="2541335" cy="2785378"/>
          </a:xfrm>
          <a:prstGeom prst="rect">
            <a:avLst/>
          </a:prstGeom>
          <a:noFill/>
        </p:spPr>
        <p:txBody>
          <a:bodyPr wrap="square" rtlCol="0">
            <a:spAutoFit/>
          </a:bodyPr>
          <a:lstStyle/>
          <a:p>
            <a:pPr lvl="0">
              <a:spcAft>
                <a:spcPts val="1200"/>
              </a:spcAft>
            </a:pPr>
            <a:r>
              <a:rPr lang="en-US" sz="2400" b="1" dirty="0" err="1"/>
              <a:t>QbD</a:t>
            </a:r>
            <a:r>
              <a:rPr lang="en-US" sz="2400" b="1" dirty="0"/>
              <a:t> Adoption</a:t>
            </a:r>
          </a:p>
          <a:p>
            <a:pPr>
              <a:spcAft>
                <a:spcPts val="600"/>
              </a:spcAft>
            </a:pPr>
            <a:r>
              <a:rPr lang="en-US" b="1" dirty="0">
                <a:solidFill>
                  <a:srgbClr val="58595B"/>
                </a:solidFill>
              </a:rPr>
              <a:t>Addressing Gaps:</a:t>
            </a:r>
          </a:p>
          <a:p>
            <a:pPr marL="285750" indent="-285750">
              <a:spcAft>
                <a:spcPts val="600"/>
              </a:spcAft>
              <a:buFont typeface="Arial" panose="020B0604020202020204" pitchFamily="34" charset="0"/>
              <a:buChar char="•"/>
            </a:pPr>
            <a:r>
              <a:rPr lang="en-US" dirty="0">
                <a:solidFill>
                  <a:srgbClr val="58595B"/>
                </a:solidFill>
              </a:rPr>
              <a:t>Expanded Toolkit</a:t>
            </a:r>
          </a:p>
          <a:p>
            <a:pPr marL="285750" indent="-285750">
              <a:spcAft>
                <a:spcPts val="600"/>
              </a:spcAft>
              <a:buFont typeface="Arial" panose="020B0604020202020204" pitchFamily="34" charset="0"/>
              <a:buChar char="•"/>
            </a:pPr>
            <a:r>
              <a:rPr lang="en-US" dirty="0">
                <a:solidFill>
                  <a:srgbClr val="58595B"/>
                </a:solidFill>
              </a:rPr>
              <a:t>Concrete examples</a:t>
            </a:r>
          </a:p>
          <a:p>
            <a:pPr marL="285750" indent="-285750">
              <a:spcAft>
                <a:spcPts val="600"/>
              </a:spcAft>
              <a:buFont typeface="Arial" panose="020B0604020202020204" pitchFamily="34" charset="0"/>
              <a:buChar char="•"/>
            </a:pPr>
            <a:r>
              <a:rPr lang="en-US" dirty="0">
                <a:solidFill>
                  <a:srgbClr val="58595B"/>
                </a:solidFill>
              </a:rPr>
              <a:t>Organization-level planning and implementation tools</a:t>
            </a:r>
          </a:p>
        </p:txBody>
      </p:sp>
      <p:graphicFrame>
        <p:nvGraphicFramePr>
          <p:cNvPr id="5" name="Content Placeholder 4">
            <a:extLst>
              <a:ext uri="{FF2B5EF4-FFF2-40B4-BE49-F238E27FC236}">
                <a16:creationId xmlns:a16="http://schemas.microsoft.com/office/drawing/2014/main" id="{539C2E3B-B420-4791-95C2-62298451AA17}"/>
              </a:ext>
            </a:extLst>
          </p:cNvPr>
          <p:cNvGraphicFramePr>
            <a:graphicFrameLocks noGrp="1"/>
          </p:cNvGraphicFramePr>
          <p:nvPr>
            <p:ph idx="1"/>
            <p:extLst>
              <p:ext uri="{D42A27DB-BD31-4B8C-83A1-F6EECF244321}">
                <p14:modId xmlns:p14="http://schemas.microsoft.com/office/powerpoint/2010/main" val="2040280268"/>
              </p:ext>
            </p:extLst>
          </p:nvPr>
        </p:nvGraphicFramePr>
        <p:xfrm>
          <a:off x="30240" y="842206"/>
          <a:ext cx="9113760" cy="209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635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136C-C42D-46B8-827A-53124E5AF144}"/>
              </a:ext>
            </a:extLst>
          </p:cNvPr>
          <p:cNvSpPr txBox="1">
            <a:spLocks/>
          </p:cNvSpPr>
          <p:nvPr/>
        </p:nvSpPr>
        <p:spPr>
          <a:xfrm>
            <a:off x="347579" y="297745"/>
            <a:ext cx="8462210" cy="770467"/>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b="1" kern="1200">
                <a:solidFill>
                  <a:schemeClr val="accent2"/>
                </a:solidFill>
                <a:latin typeface="+mj-lt"/>
                <a:ea typeface="+mj-ea"/>
                <a:cs typeface="+mj-cs"/>
              </a:defRPr>
            </a:lvl1pPr>
          </a:lstStyle>
          <a:p>
            <a:pPr>
              <a:spcAft>
                <a:spcPts val="600"/>
              </a:spcAft>
            </a:pPr>
            <a:r>
              <a:rPr lang="en-US" altLang="en-US" sz="3100" b="1" kern="1200" dirty="0">
                <a:latin typeface="+mj-lt"/>
                <a:ea typeface="+mj-ea"/>
                <a:cs typeface="+mj-cs"/>
              </a:rPr>
              <a:t>CTTI Quality by Design Recommendations</a:t>
            </a:r>
          </a:p>
        </p:txBody>
      </p:sp>
      <p:grpSp>
        <p:nvGrpSpPr>
          <p:cNvPr id="3" name="Group 2">
            <a:extLst>
              <a:ext uri="{FF2B5EF4-FFF2-40B4-BE49-F238E27FC236}">
                <a16:creationId xmlns:a16="http://schemas.microsoft.com/office/drawing/2014/main" id="{23DCC458-1FED-4533-AF83-16B421DF1339}"/>
              </a:ext>
            </a:extLst>
          </p:cNvPr>
          <p:cNvGrpSpPr/>
          <p:nvPr/>
        </p:nvGrpSpPr>
        <p:grpSpPr>
          <a:xfrm>
            <a:off x="-8652" y="1251036"/>
            <a:ext cx="8789765" cy="4914723"/>
            <a:chOff x="349932" y="1251036"/>
            <a:chExt cx="8789765" cy="4914723"/>
          </a:xfrm>
        </p:grpSpPr>
        <p:sp>
          <p:nvSpPr>
            <p:cNvPr id="4" name="Rectangle: Rounded Corners 3">
              <a:extLst>
                <a:ext uri="{FF2B5EF4-FFF2-40B4-BE49-F238E27FC236}">
                  <a16:creationId xmlns:a16="http://schemas.microsoft.com/office/drawing/2014/main" id="{264494B6-C716-4732-A00A-7B7C1AE9E940}"/>
                </a:ext>
              </a:extLst>
            </p:cNvPr>
            <p:cNvSpPr/>
            <p:nvPr/>
          </p:nvSpPr>
          <p:spPr>
            <a:xfrm>
              <a:off x="349932" y="1251036"/>
              <a:ext cx="8717399" cy="1034678"/>
            </a:xfrm>
            <a:prstGeom prst="roundRect">
              <a:avLst>
                <a:gd name="adj" fmla="val 10000"/>
              </a:avLst>
            </a:prstGeom>
            <a:no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 name="Rectangle 4" descr="Head with Gears">
              <a:extLst>
                <a:ext uri="{FF2B5EF4-FFF2-40B4-BE49-F238E27FC236}">
                  <a16:creationId xmlns:a16="http://schemas.microsoft.com/office/drawing/2014/main" id="{0929C7BA-CDFC-4F64-862A-FA1AA5BF6FEF}"/>
                </a:ext>
              </a:extLst>
            </p:cNvPr>
            <p:cNvSpPr/>
            <p:nvPr/>
          </p:nvSpPr>
          <p:spPr>
            <a:xfrm>
              <a:off x="662921" y="1274665"/>
              <a:ext cx="569073" cy="5690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0E0F091F-B2A6-4522-ADCA-1402A0216BF8}"/>
                </a:ext>
              </a:extLst>
            </p:cNvPr>
            <p:cNvSpPr/>
            <p:nvPr/>
          </p:nvSpPr>
          <p:spPr>
            <a:xfrm>
              <a:off x="1544985" y="1251036"/>
              <a:ext cx="3922829" cy="1034678"/>
            </a:xfrm>
            <a:custGeom>
              <a:avLst/>
              <a:gdLst>
                <a:gd name="connsiteX0" fmla="*/ 0 w 3922829"/>
                <a:gd name="connsiteY0" fmla="*/ 0 h 1034678"/>
                <a:gd name="connsiteX1" fmla="*/ 3922829 w 3922829"/>
                <a:gd name="connsiteY1" fmla="*/ 0 h 1034678"/>
                <a:gd name="connsiteX2" fmla="*/ 3922829 w 3922829"/>
                <a:gd name="connsiteY2" fmla="*/ 1034678 h 1034678"/>
                <a:gd name="connsiteX3" fmla="*/ 0 w 3922829"/>
                <a:gd name="connsiteY3" fmla="*/ 1034678 h 1034678"/>
                <a:gd name="connsiteX4" fmla="*/ 0 w 3922829"/>
                <a:gd name="connsiteY4" fmla="*/ 0 h 10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829" h="1034678">
                  <a:moveTo>
                    <a:pt x="0" y="0"/>
                  </a:moveTo>
                  <a:lnTo>
                    <a:pt x="3922829" y="0"/>
                  </a:lnTo>
                  <a:lnTo>
                    <a:pt x="3922829" y="1034678"/>
                  </a:lnTo>
                  <a:lnTo>
                    <a:pt x="0" y="1034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9503" tIns="109503" rIns="109503" bIns="109503" numCol="1" spcCol="1270" anchor="t" anchorCtr="0">
              <a:noAutofit/>
            </a:bodyPr>
            <a:lstStyle/>
            <a:p>
              <a:pPr marL="0" lvl="0" indent="0" algn="l" defTabSz="977900">
                <a:lnSpc>
                  <a:spcPct val="100000"/>
                </a:lnSpc>
                <a:spcBef>
                  <a:spcPct val="0"/>
                </a:spcBef>
                <a:spcAft>
                  <a:spcPct val="35000"/>
                </a:spcAft>
                <a:buNone/>
              </a:pPr>
              <a:r>
                <a:rPr lang="en-US" sz="2200" b="1" kern="1200" dirty="0">
                  <a:solidFill>
                    <a:srgbClr val="58595B"/>
                  </a:solidFill>
                </a:rPr>
                <a:t>Create a culture</a:t>
              </a:r>
              <a:r>
                <a:rPr lang="en-US" sz="2200" kern="1200" dirty="0">
                  <a:solidFill>
                    <a:srgbClr val="58595B"/>
                  </a:solidFill>
                </a:rPr>
                <a:t> that:</a:t>
              </a:r>
            </a:p>
          </p:txBody>
        </p:sp>
        <p:sp>
          <p:nvSpPr>
            <p:cNvPr id="8" name="Freeform: Shape 7">
              <a:extLst>
                <a:ext uri="{FF2B5EF4-FFF2-40B4-BE49-F238E27FC236}">
                  <a16:creationId xmlns:a16="http://schemas.microsoft.com/office/drawing/2014/main" id="{18769556-75B5-458F-832C-F723EBF26009}"/>
                </a:ext>
              </a:extLst>
            </p:cNvPr>
            <p:cNvSpPr/>
            <p:nvPr/>
          </p:nvSpPr>
          <p:spPr>
            <a:xfrm>
              <a:off x="4456315" y="1555537"/>
              <a:ext cx="4683382" cy="1034678"/>
            </a:xfrm>
            <a:custGeom>
              <a:avLst/>
              <a:gdLst>
                <a:gd name="connsiteX0" fmla="*/ 0 w 4712303"/>
                <a:gd name="connsiteY0" fmla="*/ 0 h 1034678"/>
                <a:gd name="connsiteX1" fmla="*/ 4712303 w 4712303"/>
                <a:gd name="connsiteY1" fmla="*/ 0 h 1034678"/>
                <a:gd name="connsiteX2" fmla="*/ 4712303 w 4712303"/>
                <a:gd name="connsiteY2" fmla="*/ 1034678 h 1034678"/>
                <a:gd name="connsiteX3" fmla="*/ 0 w 4712303"/>
                <a:gd name="connsiteY3" fmla="*/ 1034678 h 1034678"/>
                <a:gd name="connsiteX4" fmla="*/ 0 w 4712303"/>
                <a:gd name="connsiteY4" fmla="*/ 0 h 10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303" h="1034678">
                  <a:moveTo>
                    <a:pt x="0" y="0"/>
                  </a:moveTo>
                  <a:lnTo>
                    <a:pt x="4712303" y="0"/>
                  </a:lnTo>
                  <a:lnTo>
                    <a:pt x="4712303" y="1034678"/>
                  </a:lnTo>
                  <a:lnTo>
                    <a:pt x="0" y="1034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9503" tIns="109503" rIns="109503" bIns="109503" numCol="1" spcCol="1270" anchor="ctr" anchorCtr="0">
              <a:noAutofit/>
            </a:bodyPr>
            <a:lstStyle/>
            <a:p>
              <a:pPr lvl="0" algn="l" defTabSz="800100">
                <a:lnSpc>
                  <a:spcPct val="100000"/>
                </a:lnSpc>
                <a:spcBef>
                  <a:spcPct val="0"/>
                </a:spcBef>
                <a:spcAft>
                  <a:spcPts val="600"/>
                </a:spcAft>
              </a:pPr>
              <a:r>
                <a:rPr lang="en-US" sz="2200" kern="1200" dirty="0">
                  <a:solidFill>
                    <a:srgbClr val="58595B"/>
                  </a:solidFill>
                </a:rPr>
                <a:t>Values and rewards critical thinking and open dialogue about quality</a:t>
              </a:r>
            </a:p>
            <a:p>
              <a:pPr lvl="0" algn="l" defTabSz="800100">
                <a:lnSpc>
                  <a:spcPct val="100000"/>
                </a:lnSpc>
                <a:spcBef>
                  <a:spcPct val="0"/>
                </a:spcBef>
                <a:spcAft>
                  <a:spcPts val="0"/>
                </a:spcAft>
              </a:pPr>
              <a:r>
                <a:rPr lang="en-US" sz="2200" kern="1200" dirty="0">
                  <a:solidFill>
                    <a:srgbClr val="58595B"/>
                  </a:solidFill>
                </a:rPr>
                <a:t>Goes beyond sole reliance on tools and checklists</a:t>
              </a:r>
            </a:p>
          </p:txBody>
        </p:sp>
        <p:sp>
          <p:nvSpPr>
            <p:cNvPr id="9" name="Rectangle: Rounded Corners 8">
              <a:extLst>
                <a:ext uri="{FF2B5EF4-FFF2-40B4-BE49-F238E27FC236}">
                  <a16:creationId xmlns:a16="http://schemas.microsoft.com/office/drawing/2014/main" id="{84C1C5F4-9882-438F-A0BD-8E0DB40F7558}"/>
                </a:ext>
              </a:extLst>
            </p:cNvPr>
            <p:cNvSpPr/>
            <p:nvPr/>
          </p:nvSpPr>
          <p:spPr>
            <a:xfrm>
              <a:off x="349932" y="2544385"/>
              <a:ext cx="8717399" cy="1034678"/>
            </a:xfrm>
            <a:prstGeom prst="roundRect">
              <a:avLst>
                <a:gd name="adj" fmla="val 10000"/>
              </a:avLst>
            </a:prstGeom>
            <a:no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Meeting">
              <a:extLst>
                <a:ext uri="{FF2B5EF4-FFF2-40B4-BE49-F238E27FC236}">
                  <a16:creationId xmlns:a16="http://schemas.microsoft.com/office/drawing/2014/main" id="{BB73ED0D-55FB-42C4-A1A1-BB4882CF012B}"/>
                </a:ext>
              </a:extLst>
            </p:cNvPr>
            <p:cNvSpPr/>
            <p:nvPr/>
          </p:nvSpPr>
          <p:spPr>
            <a:xfrm>
              <a:off x="662921" y="3105889"/>
              <a:ext cx="569073" cy="56907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FEB508FC-E56E-45C0-90C7-FA7F5F21783C}"/>
                </a:ext>
              </a:extLst>
            </p:cNvPr>
            <p:cNvSpPr/>
            <p:nvPr/>
          </p:nvSpPr>
          <p:spPr>
            <a:xfrm>
              <a:off x="1544985" y="2873087"/>
              <a:ext cx="7520007" cy="1034678"/>
            </a:xfrm>
            <a:custGeom>
              <a:avLst/>
              <a:gdLst>
                <a:gd name="connsiteX0" fmla="*/ 0 w 7520007"/>
                <a:gd name="connsiteY0" fmla="*/ 0 h 1034678"/>
                <a:gd name="connsiteX1" fmla="*/ 7520007 w 7520007"/>
                <a:gd name="connsiteY1" fmla="*/ 0 h 1034678"/>
                <a:gd name="connsiteX2" fmla="*/ 7520007 w 7520007"/>
                <a:gd name="connsiteY2" fmla="*/ 1034678 h 1034678"/>
                <a:gd name="connsiteX3" fmla="*/ 0 w 7520007"/>
                <a:gd name="connsiteY3" fmla="*/ 1034678 h 1034678"/>
                <a:gd name="connsiteX4" fmla="*/ 0 w 7520007"/>
                <a:gd name="connsiteY4" fmla="*/ 0 h 10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007" h="1034678">
                  <a:moveTo>
                    <a:pt x="0" y="0"/>
                  </a:moveTo>
                  <a:lnTo>
                    <a:pt x="7520007" y="0"/>
                  </a:lnTo>
                  <a:lnTo>
                    <a:pt x="7520007" y="1034678"/>
                  </a:lnTo>
                  <a:lnTo>
                    <a:pt x="0" y="1034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9503" tIns="109503" rIns="109503" bIns="109503"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rgbClr val="58595B"/>
                  </a:solidFill>
                </a:rPr>
                <a:t>Involve the broad range of stakeholders</a:t>
              </a:r>
              <a:r>
                <a:rPr lang="en-US" sz="2200" kern="1200" dirty="0">
                  <a:solidFill>
                    <a:srgbClr val="58595B"/>
                  </a:solidFill>
                </a:rPr>
                <a:t> in protocol development and discussions around study quality</a:t>
              </a:r>
            </a:p>
          </p:txBody>
        </p:sp>
        <p:sp>
          <p:nvSpPr>
            <p:cNvPr id="12" name="Rectangle: Rounded Corners 11">
              <a:extLst>
                <a:ext uri="{FF2B5EF4-FFF2-40B4-BE49-F238E27FC236}">
                  <a16:creationId xmlns:a16="http://schemas.microsoft.com/office/drawing/2014/main" id="{7AEE0A6C-4AEC-4E39-9FC1-AB4C215A8367}"/>
                </a:ext>
              </a:extLst>
            </p:cNvPr>
            <p:cNvSpPr/>
            <p:nvPr/>
          </p:nvSpPr>
          <p:spPr>
            <a:xfrm>
              <a:off x="349932" y="3837733"/>
              <a:ext cx="8717399" cy="1034678"/>
            </a:xfrm>
            <a:prstGeom prst="roundRect">
              <a:avLst>
                <a:gd name="adj" fmla="val 10000"/>
              </a:avLst>
            </a:prstGeom>
            <a:solidFill>
              <a:srgbClr val="FFFFFF"/>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Magnifying glass">
              <a:extLst>
                <a:ext uri="{FF2B5EF4-FFF2-40B4-BE49-F238E27FC236}">
                  <a16:creationId xmlns:a16="http://schemas.microsoft.com/office/drawing/2014/main" id="{A1A2B412-3520-45C5-81FA-87951EC7B435}"/>
                </a:ext>
              </a:extLst>
            </p:cNvPr>
            <p:cNvSpPr/>
            <p:nvPr/>
          </p:nvSpPr>
          <p:spPr>
            <a:xfrm>
              <a:off x="662921" y="4264769"/>
              <a:ext cx="569073" cy="56907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009FF013-EA37-482C-B212-0F4C95F17C89}"/>
                </a:ext>
              </a:extLst>
            </p:cNvPr>
            <p:cNvSpPr/>
            <p:nvPr/>
          </p:nvSpPr>
          <p:spPr>
            <a:xfrm>
              <a:off x="1544985" y="4031966"/>
              <a:ext cx="7520007" cy="1034678"/>
            </a:xfrm>
            <a:custGeom>
              <a:avLst/>
              <a:gdLst>
                <a:gd name="connsiteX0" fmla="*/ 0 w 7520007"/>
                <a:gd name="connsiteY0" fmla="*/ 0 h 1034678"/>
                <a:gd name="connsiteX1" fmla="*/ 7520007 w 7520007"/>
                <a:gd name="connsiteY1" fmla="*/ 0 h 1034678"/>
                <a:gd name="connsiteX2" fmla="*/ 7520007 w 7520007"/>
                <a:gd name="connsiteY2" fmla="*/ 1034678 h 1034678"/>
                <a:gd name="connsiteX3" fmla="*/ 0 w 7520007"/>
                <a:gd name="connsiteY3" fmla="*/ 1034678 h 1034678"/>
                <a:gd name="connsiteX4" fmla="*/ 0 w 7520007"/>
                <a:gd name="connsiteY4" fmla="*/ 0 h 10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007" h="1034678">
                  <a:moveTo>
                    <a:pt x="0" y="0"/>
                  </a:moveTo>
                  <a:lnTo>
                    <a:pt x="7520007" y="0"/>
                  </a:lnTo>
                  <a:lnTo>
                    <a:pt x="7520007" y="1034678"/>
                  </a:lnTo>
                  <a:lnTo>
                    <a:pt x="0" y="1034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9503" tIns="109503" rIns="109503" bIns="109503" numCol="1" spcCol="1270" anchor="ctr" anchorCtr="0">
              <a:noAutofit/>
            </a:bodyPr>
            <a:lstStyle/>
            <a:p>
              <a:pPr marL="0" lvl="0" indent="0" algn="l" defTabSz="977900">
                <a:lnSpc>
                  <a:spcPct val="100000"/>
                </a:lnSpc>
                <a:spcBef>
                  <a:spcPct val="0"/>
                </a:spcBef>
                <a:spcAft>
                  <a:spcPct val="35000"/>
                </a:spcAft>
                <a:buNone/>
              </a:pPr>
              <a:r>
                <a:rPr lang="en-US" sz="2200" kern="1200" dirty="0">
                  <a:solidFill>
                    <a:srgbClr val="58595B"/>
                  </a:solidFill>
                </a:rPr>
                <a:t>Prospectively identify and periodically review the </a:t>
              </a:r>
              <a:r>
                <a:rPr lang="en-US" sz="2200" b="1" kern="1200" dirty="0">
                  <a:solidFill>
                    <a:srgbClr val="58595B"/>
                  </a:solidFill>
                </a:rPr>
                <a:t>critical to quality factors</a:t>
              </a:r>
            </a:p>
          </p:txBody>
        </p:sp>
        <p:sp>
          <p:nvSpPr>
            <p:cNvPr id="15" name="Rectangle: Rounded Corners 14">
              <a:extLst>
                <a:ext uri="{FF2B5EF4-FFF2-40B4-BE49-F238E27FC236}">
                  <a16:creationId xmlns:a16="http://schemas.microsoft.com/office/drawing/2014/main" id="{518F3802-B572-41FB-8D1F-2926F090E3FC}"/>
                </a:ext>
              </a:extLst>
            </p:cNvPr>
            <p:cNvSpPr/>
            <p:nvPr/>
          </p:nvSpPr>
          <p:spPr>
            <a:xfrm>
              <a:off x="349932" y="5131081"/>
              <a:ext cx="8717399" cy="1034678"/>
            </a:xfrm>
            <a:prstGeom prst="roundRect">
              <a:avLst>
                <a:gd name="adj" fmla="val 10000"/>
              </a:avLst>
            </a:prstGeom>
            <a:solidFill>
              <a:srgbClr val="FFFFFF"/>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Bullseye">
              <a:extLst>
                <a:ext uri="{FF2B5EF4-FFF2-40B4-BE49-F238E27FC236}">
                  <a16:creationId xmlns:a16="http://schemas.microsoft.com/office/drawing/2014/main" id="{B7292F12-05B4-4E6B-A568-7AA4590DF06C}"/>
                </a:ext>
              </a:extLst>
            </p:cNvPr>
            <p:cNvSpPr/>
            <p:nvPr/>
          </p:nvSpPr>
          <p:spPr>
            <a:xfrm>
              <a:off x="662921" y="5363884"/>
              <a:ext cx="569073" cy="569073"/>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26CB01DA-3DCD-4C56-B3FA-0AF0E435C938}"/>
                </a:ext>
              </a:extLst>
            </p:cNvPr>
            <p:cNvSpPr/>
            <p:nvPr/>
          </p:nvSpPr>
          <p:spPr>
            <a:xfrm>
              <a:off x="1544985" y="5131081"/>
              <a:ext cx="7520007" cy="1034678"/>
            </a:xfrm>
            <a:custGeom>
              <a:avLst/>
              <a:gdLst>
                <a:gd name="connsiteX0" fmla="*/ 0 w 7520007"/>
                <a:gd name="connsiteY0" fmla="*/ 0 h 1034678"/>
                <a:gd name="connsiteX1" fmla="*/ 7520007 w 7520007"/>
                <a:gd name="connsiteY1" fmla="*/ 0 h 1034678"/>
                <a:gd name="connsiteX2" fmla="*/ 7520007 w 7520007"/>
                <a:gd name="connsiteY2" fmla="*/ 1034678 h 1034678"/>
                <a:gd name="connsiteX3" fmla="*/ 0 w 7520007"/>
                <a:gd name="connsiteY3" fmla="*/ 1034678 h 1034678"/>
                <a:gd name="connsiteX4" fmla="*/ 0 w 7520007"/>
                <a:gd name="connsiteY4" fmla="*/ 0 h 10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007" h="1034678">
                  <a:moveTo>
                    <a:pt x="0" y="0"/>
                  </a:moveTo>
                  <a:lnTo>
                    <a:pt x="7520007" y="0"/>
                  </a:lnTo>
                  <a:lnTo>
                    <a:pt x="7520007" y="1034678"/>
                  </a:lnTo>
                  <a:lnTo>
                    <a:pt x="0" y="10346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9503" tIns="109503" rIns="109503" bIns="109503"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rgbClr val="58595B"/>
                  </a:solidFill>
                </a:rPr>
                <a:t>Focus</a:t>
              </a:r>
              <a:r>
                <a:rPr lang="en-US" sz="2200" kern="1200" dirty="0">
                  <a:solidFill>
                    <a:srgbClr val="58595B"/>
                  </a:solidFill>
                </a:rPr>
                <a:t> </a:t>
              </a:r>
              <a:r>
                <a:rPr lang="en-US" sz="2200" b="1" kern="1200" dirty="0">
                  <a:solidFill>
                    <a:srgbClr val="58595B"/>
                  </a:solidFill>
                </a:rPr>
                <a:t>effort on activities that are essential </a:t>
              </a:r>
              <a:r>
                <a:rPr lang="en-US" sz="2200" kern="1200" dirty="0">
                  <a:solidFill>
                    <a:srgbClr val="58595B"/>
                  </a:solidFill>
                </a:rPr>
                <a:t>to the credibility of the study outcomes</a:t>
              </a:r>
            </a:p>
          </p:txBody>
        </p:sp>
      </p:grpSp>
    </p:spTree>
    <p:extLst>
      <p:ext uri="{BB962C8B-B14F-4D97-AF65-F5344CB8AC3E}">
        <p14:creationId xmlns:p14="http://schemas.microsoft.com/office/powerpoint/2010/main" val="285439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76211"/>
            <a:ext cx="9144000" cy="6817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421EC75-9C78-4823-ACA0-BD9BFA344CCD}"/>
              </a:ext>
            </a:extLst>
          </p:cNvPr>
          <p:cNvSpPr>
            <a:spLocks noGrp="1"/>
          </p:cNvSpPr>
          <p:nvPr>
            <p:ph type="title"/>
          </p:nvPr>
        </p:nvSpPr>
        <p:spPr>
          <a:xfrm>
            <a:off x="209929" y="205839"/>
            <a:ext cx="8747257" cy="770467"/>
          </a:xfrm>
        </p:spPr>
        <p:txBody>
          <a:bodyPr/>
          <a:lstStyle/>
          <a:p>
            <a:pPr algn="ctr"/>
            <a:r>
              <a:rPr lang="en-US" sz="2400" dirty="0"/>
              <a:t>Any Element of the Study Can be “Critical to Quality”</a:t>
            </a:r>
          </a:p>
        </p:txBody>
      </p:sp>
      <p:graphicFrame>
        <p:nvGraphicFramePr>
          <p:cNvPr id="4" name="Table 3">
            <a:extLst>
              <a:ext uri="{FF2B5EF4-FFF2-40B4-BE49-F238E27FC236}">
                <a16:creationId xmlns:a16="http://schemas.microsoft.com/office/drawing/2014/main" id="{B1AB8178-EFEE-4424-836E-411B7B0941BF}"/>
              </a:ext>
            </a:extLst>
          </p:cNvPr>
          <p:cNvGraphicFramePr>
            <a:graphicFrameLocks noGrp="1"/>
          </p:cNvGraphicFramePr>
          <p:nvPr/>
        </p:nvGraphicFramePr>
        <p:xfrm>
          <a:off x="209929" y="915914"/>
          <a:ext cx="4988058" cy="5819795"/>
        </p:xfrm>
        <a:graphic>
          <a:graphicData uri="http://schemas.openxmlformats.org/drawingml/2006/table">
            <a:tbl>
              <a:tblPr>
                <a:tableStyleId>{9D7B26C5-4107-4FEC-AEDC-1716B250A1EF}</a:tableStyleId>
              </a:tblPr>
              <a:tblGrid>
                <a:gridCol w="1498900">
                  <a:extLst>
                    <a:ext uri="{9D8B030D-6E8A-4147-A177-3AD203B41FA5}">
                      <a16:colId xmlns:a16="http://schemas.microsoft.com/office/drawing/2014/main" val="816916644"/>
                    </a:ext>
                  </a:extLst>
                </a:gridCol>
                <a:gridCol w="3489158">
                  <a:extLst>
                    <a:ext uri="{9D8B030D-6E8A-4147-A177-3AD203B41FA5}">
                      <a16:colId xmlns:a16="http://schemas.microsoft.com/office/drawing/2014/main" val="2802497485"/>
                    </a:ext>
                  </a:extLst>
                </a:gridCol>
              </a:tblGrid>
              <a:tr h="302915">
                <a:tc>
                  <a:txBody>
                    <a:bodyPr/>
                    <a:lstStyle/>
                    <a:p>
                      <a:pPr algn="l" fontAlgn="ctr">
                        <a:lnSpc>
                          <a:spcPct val="100000"/>
                        </a:lnSpc>
                      </a:pPr>
                      <a:r>
                        <a:rPr lang="en-US" sz="1400" b="1" u="none" strike="noStrike" dirty="0">
                          <a:solidFill>
                            <a:schemeClr val="bg1"/>
                          </a:solidFill>
                          <a:effectLst/>
                        </a:rPr>
                        <a:t>Topic</a:t>
                      </a:r>
                      <a:endParaRPr lang="en-US" sz="1400" b="1" i="0" u="none" strike="noStrike" dirty="0">
                        <a:solidFill>
                          <a:schemeClr val="bg1"/>
                        </a:solidFill>
                        <a:effectLst/>
                        <a:latin typeface="Arial" panose="020B0604020202020204" pitchFamily="34" charset="0"/>
                      </a:endParaRPr>
                    </a:p>
                  </a:txBody>
                  <a:tcPr marT="0" marB="0" anchor="ctr">
                    <a:solidFill>
                      <a:schemeClr val="tx2"/>
                    </a:solidFill>
                  </a:tcPr>
                </a:tc>
                <a:tc>
                  <a:txBody>
                    <a:bodyPr/>
                    <a:lstStyle/>
                    <a:p>
                      <a:pPr algn="l" fontAlgn="ctr">
                        <a:lnSpc>
                          <a:spcPct val="100000"/>
                        </a:lnSpc>
                      </a:pPr>
                      <a:r>
                        <a:rPr lang="en-US" sz="1400" b="1" u="none" strike="noStrike" dirty="0">
                          <a:solidFill>
                            <a:schemeClr val="bg1"/>
                          </a:solidFill>
                          <a:effectLst/>
                        </a:rPr>
                        <a:t>Examples of Potential CTQ Factors</a:t>
                      </a:r>
                      <a:endParaRPr lang="en-US" sz="1400" b="1" i="0" u="none" strike="noStrike" dirty="0">
                        <a:solidFill>
                          <a:schemeClr val="bg1"/>
                        </a:solidFill>
                        <a:effectLst/>
                        <a:latin typeface="Arial" panose="020B0604020202020204" pitchFamily="34" charset="0"/>
                      </a:endParaRPr>
                    </a:p>
                  </a:txBody>
                  <a:tcPr marT="0" marB="0" anchor="ctr">
                    <a:solidFill>
                      <a:schemeClr val="tx2"/>
                    </a:solidFill>
                  </a:tcPr>
                </a:tc>
                <a:extLst>
                  <a:ext uri="{0D108BD9-81ED-4DB2-BD59-A6C34878D82A}">
                    <a16:rowId xmlns:a16="http://schemas.microsoft.com/office/drawing/2014/main" val="61141277"/>
                  </a:ext>
                </a:extLst>
              </a:tr>
              <a:tr h="205134">
                <a:tc rowSpan="8">
                  <a:txBody>
                    <a:bodyPr/>
                    <a:lstStyle/>
                    <a:p>
                      <a:pPr algn="l" fontAlgn="ctr">
                        <a:lnSpc>
                          <a:spcPct val="100000"/>
                        </a:lnSpc>
                      </a:pPr>
                      <a:r>
                        <a:rPr lang="en-US" sz="1300" b="1" u="none" strike="noStrike" dirty="0">
                          <a:solidFill>
                            <a:schemeClr val="accent3">
                              <a:lumMod val="50000"/>
                            </a:schemeClr>
                          </a:solidFill>
                          <a:effectLst/>
                        </a:rPr>
                        <a:t>Protocol Design</a:t>
                      </a:r>
                      <a:endParaRPr lang="en-US" sz="1300" b="1" i="0" u="none" strike="noStrike" dirty="0">
                        <a:solidFill>
                          <a:schemeClr val="accent3">
                            <a:lumMod val="50000"/>
                          </a:schemeClr>
                        </a:solidFill>
                        <a:effectLst/>
                        <a:latin typeface="Arial" panose="020B0604020202020204" pitchFamily="34" charset="0"/>
                      </a:endParaRPr>
                    </a:p>
                  </a:txBody>
                  <a:tcPr marT="0" marB="0" anchor="ctr">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Eligibility Criteria</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2288360087"/>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Randomization</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2612877917"/>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Masking</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499153677"/>
                  </a:ext>
                </a:extLst>
              </a:tr>
              <a:tr h="215391">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Types of Controls</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948593974"/>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Data Quantity</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350556676"/>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Endpoints</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2314141968"/>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Procedures Supporting Study Endpoints and Data Integrity</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178792626"/>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IP Handling and Administration</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986076707"/>
                  </a:ext>
                </a:extLst>
              </a:tr>
              <a:tr h="215391">
                <a:tc rowSpan="2">
                  <a:txBody>
                    <a:bodyPr/>
                    <a:lstStyle/>
                    <a:p>
                      <a:pPr algn="l" fontAlgn="ctr">
                        <a:lnSpc>
                          <a:spcPct val="100000"/>
                        </a:lnSpc>
                      </a:pPr>
                      <a:r>
                        <a:rPr lang="en-US" sz="1300" b="1" u="none" strike="noStrike" dirty="0">
                          <a:solidFill>
                            <a:schemeClr val="accent3">
                              <a:lumMod val="50000"/>
                            </a:schemeClr>
                          </a:solidFill>
                          <a:effectLst/>
                        </a:rPr>
                        <a:t>Feasibility</a:t>
                      </a:r>
                      <a:endParaRPr lang="en-US" sz="1300" b="1" i="0" u="none" strike="noStrike" dirty="0">
                        <a:solidFill>
                          <a:schemeClr val="accent3">
                            <a:lumMod val="50000"/>
                          </a:schemeClr>
                        </a:solidFill>
                        <a:effectLst/>
                        <a:latin typeface="Arial" panose="020B0604020202020204" pitchFamily="34" charset="0"/>
                      </a:endParaRPr>
                    </a:p>
                  </a:txBody>
                  <a:tcPr marT="0" marB="0" anchor="c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Study and Site Feasibility</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3637160567"/>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Accrual</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380742824"/>
                  </a:ext>
                </a:extLst>
              </a:tr>
              <a:tr h="205134">
                <a:tc rowSpan="4">
                  <a:txBody>
                    <a:bodyPr/>
                    <a:lstStyle/>
                    <a:p>
                      <a:pPr algn="l" fontAlgn="ctr">
                        <a:lnSpc>
                          <a:spcPct val="100000"/>
                        </a:lnSpc>
                      </a:pPr>
                      <a:r>
                        <a:rPr lang="en-US" sz="1300" b="1" u="none" strike="noStrike" dirty="0">
                          <a:solidFill>
                            <a:schemeClr val="accent3">
                              <a:lumMod val="50000"/>
                            </a:schemeClr>
                          </a:solidFill>
                          <a:effectLst/>
                        </a:rPr>
                        <a:t>Patient Safety</a:t>
                      </a:r>
                      <a:endParaRPr lang="en-US" sz="1300" b="1" i="0" u="none" strike="noStrike" dirty="0">
                        <a:solidFill>
                          <a:schemeClr val="accent3">
                            <a:lumMod val="50000"/>
                          </a:schemeClr>
                        </a:solidFill>
                        <a:effectLst/>
                        <a:latin typeface="Arial" panose="020B0604020202020204" pitchFamily="34" charset="0"/>
                      </a:endParaRPr>
                    </a:p>
                  </a:txBody>
                  <a:tcPr marT="0" marB="0" anchor="ctr">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Informed Consent</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524916677"/>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Withdrawal Criteria and Trial Participant Retention</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3275984447"/>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Signal Detection and Safety Reporting</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2100376579"/>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Data Monitoring Committee /Stopping Rules</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4067152489"/>
                  </a:ext>
                </a:extLst>
              </a:tr>
              <a:tr h="205134">
                <a:tc rowSpan="4">
                  <a:txBody>
                    <a:bodyPr/>
                    <a:lstStyle/>
                    <a:p>
                      <a:pPr algn="l" fontAlgn="ctr">
                        <a:lnSpc>
                          <a:spcPct val="100000"/>
                        </a:lnSpc>
                      </a:pPr>
                      <a:r>
                        <a:rPr lang="en-US" sz="1300" b="1" u="none" strike="noStrike" dirty="0">
                          <a:solidFill>
                            <a:schemeClr val="accent3">
                              <a:lumMod val="50000"/>
                            </a:schemeClr>
                          </a:solidFill>
                          <a:effectLst/>
                        </a:rPr>
                        <a:t>Study Conduct</a:t>
                      </a:r>
                      <a:endParaRPr lang="en-US" sz="1300" b="1" i="0" u="none" strike="noStrike" dirty="0">
                        <a:solidFill>
                          <a:schemeClr val="accent3">
                            <a:lumMod val="50000"/>
                          </a:schemeClr>
                        </a:solidFill>
                        <a:effectLst/>
                        <a:latin typeface="Arial" panose="020B0604020202020204" pitchFamily="34" charset="0"/>
                      </a:endParaRPr>
                    </a:p>
                  </a:txBody>
                  <a:tcPr marT="0" marB="0" anchor="c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Training</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853355331"/>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Data Recording and Reporting</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2064049656"/>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Data Monitoring and Management</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3669776964"/>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Statistical Analysis</a:t>
                      </a:r>
                      <a:endParaRPr lang="en-US" sz="1300" b="0" i="0" u="none" strike="noStrike" dirty="0">
                        <a:solidFill>
                          <a:schemeClr val="accent3">
                            <a:lumMod val="50000"/>
                          </a:schemeClr>
                        </a:solidFill>
                        <a:effectLst/>
                        <a:latin typeface="Arial" panose="020B0604020202020204" pitchFamily="34" charset="0"/>
                      </a:endParaRPr>
                    </a:p>
                  </a:txBody>
                  <a:tcPr marT="0">
                    <a:solidFill>
                      <a:srgbClr val="CBE6EF"/>
                    </a:solidFill>
                  </a:tcPr>
                </a:tc>
                <a:extLst>
                  <a:ext uri="{0D108BD9-81ED-4DB2-BD59-A6C34878D82A}">
                    <a16:rowId xmlns:a16="http://schemas.microsoft.com/office/drawing/2014/main" val="2338820642"/>
                  </a:ext>
                </a:extLst>
              </a:tr>
              <a:tr h="205134">
                <a:tc>
                  <a:txBody>
                    <a:bodyPr/>
                    <a:lstStyle/>
                    <a:p>
                      <a:pPr algn="l" fontAlgn="ctr">
                        <a:lnSpc>
                          <a:spcPct val="100000"/>
                        </a:lnSpc>
                      </a:pPr>
                      <a:r>
                        <a:rPr lang="en-US" sz="1300" b="1" u="none" strike="noStrike" dirty="0">
                          <a:solidFill>
                            <a:schemeClr val="accent3">
                              <a:lumMod val="50000"/>
                            </a:schemeClr>
                          </a:solidFill>
                          <a:effectLst/>
                        </a:rPr>
                        <a:t>Study Reporting</a:t>
                      </a:r>
                      <a:endParaRPr lang="en-US" sz="1300" b="1" i="0" u="none" strike="noStrike" dirty="0">
                        <a:solidFill>
                          <a:schemeClr val="accent3">
                            <a:lumMod val="50000"/>
                          </a:schemeClr>
                        </a:solidFill>
                        <a:effectLst/>
                        <a:latin typeface="Arial" panose="020B0604020202020204" pitchFamily="34" charset="0"/>
                      </a:endParaRPr>
                    </a:p>
                  </a:txBody>
                  <a:tcPr marT="0" marB="0" anchor="ctr">
                    <a:lnB>
                      <a:noFill/>
                    </a:lnB>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Dissemination of Study Results</a:t>
                      </a:r>
                      <a:endParaRPr lang="en-US" sz="1300" b="0" i="0" u="none" strike="noStrike" dirty="0">
                        <a:solidFill>
                          <a:schemeClr val="accent3">
                            <a:lumMod val="50000"/>
                          </a:schemeClr>
                        </a:solidFill>
                        <a:effectLst/>
                        <a:latin typeface="Arial" panose="020B0604020202020204" pitchFamily="34" charset="0"/>
                      </a:endParaRPr>
                    </a:p>
                  </a:txBody>
                  <a:tcPr marT="0">
                    <a:solidFill>
                      <a:schemeClr val="bg1">
                        <a:lumMod val="95000"/>
                      </a:schemeClr>
                    </a:solidFill>
                  </a:tcPr>
                </a:tc>
                <a:extLst>
                  <a:ext uri="{0D108BD9-81ED-4DB2-BD59-A6C34878D82A}">
                    <a16:rowId xmlns:a16="http://schemas.microsoft.com/office/drawing/2014/main" val="2274726380"/>
                  </a:ext>
                </a:extLst>
              </a:tr>
              <a:tr h="205134">
                <a:tc rowSpan="2">
                  <a:txBody>
                    <a:bodyPr/>
                    <a:lstStyle/>
                    <a:p>
                      <a:pPr algn="l" fontAlgn="ctr">
                        <a:lnSpc>
                          <a:spcPct val="100000"/>
                        </a:lnSpc>
                      </a:pPr>
                      <a:r>
                        <a:rPr lang="en-US" sz="1300" b="1" u="none" strike="noStrike" dirty="0">
                          <a:solidFill>
                            <a:schemeClr val="accent3">
                              <a:lumMod val="50000"/>
                            </a:schemeClr>
                          </a:solidFill>
                          <a:effectLst/>
                        </a:rPr>
                        <a:t>Third-Party Engagement</a:t>
                      </a:r>
                      <a:endParaRPr lang="en-US" sz="1300" b="1" i="0" u="none" strike="noStrike" dirty="0">
                        <a:solidFill>
                          <a:schemeClr val="accent3">
                            <a:lumMod val="50000"/>
                          </a:schemeClr>
                        </a:solidFill>
                        <a:effectLst/>
                        <a:latin typeface="Arial" panose="020B0604020202020204" pitchFamily="34" charset="0"/>
                      </a:endParaRPr>
                    </a:p>
                  </a:txBody>
                  <a:tcPr marT="0" marB="0" anchor="ctr">
                    <a:lnL>
                      <a:noFill/>
                    </a:lnL>
                    <a:lnR>
                      <a:noFill/>
                    </a:lnR>
                    <a:lnT>
                      <a:noFill/>
                    </a:lnT>
                    <a:lnB w="12700" cmpd="sng">
                      <a:noFill/>
                    </a:lnB>
                    <a:lnTlToBr w="12700" cmpd="sng">
                      <a:noFill/>
                      <a:prstDash val="solid"/>
                    </a:lnTlToBr>
                    <a:lnBlToTr w="12700" cmpd="sng">
                      <a:noFill/>
                      <a:prstDash val="solid"/>
                    </a:lnBlTo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Delegation of Sponsor Responsibilities</a:t>
                      </a:r>
                      <a:endParaRPr lang="en-US" sz="1300" b="0" i="0" u="none" strike="noStrike" dirty="0">
                        <a:solidFill>
                          <a:schemeClr val="accent3">
                            <a:lumMod val="50000"/>
                          </a:schemeClr>
                        </a:solidFill>
                        <a:effectLst/>
                        <a:latin typeface="Arial" panose="020B0604020202020204" pitchFamily="34" charset="0"/>
                      </a:endParaRPr>
                    </a:p>
                  </a:txBody>
                  <a:tcPr marT="0">
                    <a:lnL>
                      <a:noFill/>
                    </a:lnL>
                    <a:lnB>
                      <a:noFill/>
                    </a:lnB>
                    <a:solidFill>
                      <a:srgbClr val="CBE6EF"/>
                    </a:solidFill>
                  </a:tcPr>
                </a:tc>
                <a:extLst>
                  <a:ext uri="{0D108BD9-81ED-4DB2-BD59-A6C34878D82A}">
                    <a16:rowId xmlns:a16="http://schemas.microsoft.com/office/drawing/2014/main" val="180606695"/>
                  </a:ext>
                </a:extLst>
              </a:tr>
              <a:tr h="205134">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300" u="none" strike="noStrike" dirty="0">
                          <a:solidFill>
                            <a:schemeClr val="accent3">
                              <a:lumMod val="50000"/>
                            </a:schemeClr>
                          </a:solidFill>
                          <a:effectLst/>
                        </a:rPr>
                        <a:t>Collaborations</a:t>
                      </a:r>
                      <a:endParaRPr lang="en-US" sz="1300" b="0" i="0" u="none" strike="noStrike" dirty="0">
                        <a:solidFill>
                          <a:schemeClr val="accent3">
                            <a:lumMod val="50000"/>
                          </a:schemeClr>
                        </a:solidFill>
                        <a:effectLst/>
                        <a:latin typeface="Arial" panose="020B0604020202020204" pitchFamily="34" charset="0"/>
                      </a:endParaRPr>
                    </a:p>
                  </a:txBody>
                  <a:tcPr marT="0">
                    <a:lnL>
                      <a:noFill/>
                    </a:lnL>
                    <a:lnR>
                      <a:noFill/>
                    </a:lnR>
                    <a:lnT>
                      <a:noFill/>
                    </a:lnT>
                    <a:lnB w="12700" cmpd="sng">
                      <a:noFill/>
                    </a:lnB>
                    <a:lnTlToBr w="12700" cmpd="sng">
                      <a:noFill/>
                      <a:prstDash val="solid"/>
                    </a:lnTlToBr>
                    <a:lnBlToTr w="12700" cmpd="sng">
                      <a:noFill/>
                      <a:prstDash val="solid"/>
                    </a:lnBlToTr>
                    <a:solidFill>
                      <a:srgbClr val="CBE6EF"/>
                    </a:solidFill>
                  </a:tcPr>
                </a:tc>
                <a:extLst>
                  <a:ext uri="{0D108BD9-81ED-4DB2-BD59-A6C34878D82A}">
                    <a16:rowId xmlns:a16="http://schemas.microsoft.com/office/drawing/2014/main" val="2125949300"/>
                  </a:ext>
                </a:extLst>
              </a:tr>
            </a:tbl>
          </a:graphicData>
        </a:graphic>
      </p:graphicFrame>
      <p:pic>
        <p:nvPicPr>
          <p:cNvPr id="9" name="Picture 8" descr="truly-CTQ-sanstitle-ve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106" y="875810"/>
            <a:ext cx="3423080" cy="5913371"/>
          </a:xfrm>
          <a:prstGeom prst="rect">
            <a:avLst/>
          </a:prstGeom>
        </p:spPr>
      </p:pic>
    </p:spTree>
    <p:extLst>
      <p:ext uri="{BB962C8B-B14F-4D97-AF65-F5344CB8AC3E}">
        <p14:creationId xmlns:p14="http://schemas.microsoft.com/office/powerpoint/2010/main" val="28577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3029-0E82-4802-94AA-F994F42DD903}"/>
              </a:ext>
            </a:extLst>
          </p:cNvPr>
          <p:cNvSpPr>
            <a:spLocks noGrp="1"/>
          </p:cNvSpPr>
          <p:nvPr>
            <p:ph type="title"/>
          </p:nvPr>
        </p:nvSpPr>
        <p:spPr>
          <a:xfrm>
            <a:off x="347579" y="403759"/>
            <a:ext cx="8462210" cy="770467"/>
          </a:xfrm>
        </p:spPr>
        <p:txBody>
          <a:bodyPr/>
          <a:lstStyle/>
          <a:p>
            <a:pPr algn="ctr"/>
            <a:r>
              <a:rPr lang="en-US" sz="2800" dirty="0"/>
              <a:t>Operationalizing the Critical to Quality Factors</a:t>
            </a:r>
          </a:p>
        </p:txBody>
      </p:sp>
      <p:graphicFrame>
        <p:nvGraphicFramePr>
          <p:cNvPr id="4" name="Content Placeholder 3">
            <a:extLst>
              <a:ext uri="{FF2B5EF4-FFF2-40B4-BE49-F238E27FC236}">
                <a16:creationId xmlns:a16="http://schemas.microsoft.com/office/drawing/2014/main" id="{23B0EC6F-87A2-4423-8169-9A589262DD40}"/>
              </a:ext>
            </a:extLst>
          </p:cNvPr>
          <p:cNvGraphicFramePr>
            <a:graphicFrameLocks noGrp="1"/>
          </p:cNvGraphicFramePr>
          <p:nvPr>
            <p:ph idx="1"/>
            <p:extLst>
              <p:ext uri="{D42A27DB-BD31-4B8C-83A1-F6EECF244321}">
                <p14:modId xmlns:p14="http://schemas.microsoft.com/office/powerpoint/2010/main" val="400389485"/>
              </p:ext>
            </p:extLst>
          </p:nvPr>
        </p:nvGraphicFramePr>
        <p:xfrm>
          <a:off x="81457" y="1333240"/>
          <a:ext cx="8981087" cy="4754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518DDC3E-BF1C-4C6C-8392-D309C2D390E5}"/>
              </a:ext>
            </a:extLst>
          </p:cNvPr>
          <p:cNvCxnSpPr>
            <a:cxnSpLocks/>
          </p:cNvCxnSpPr>
          <p:nvPr/>
        </p:nvCxnSpPr>
        <p:spPr>
          <a:xfrm flipV="1">
            <a:off x="5504798" y="4426100"/>
            <a:ext cx="766917" cy="963560"/>
          </a:xfrm>
          <a:prstGeom prst="line">
            <a:avLst/>
          </a:prstGeom>
          <a:ln>
            <a:solidFill>
              <a:srgbClr val="00A6C1"/>
            </a:solidFill>
          </a:ln>
          <a:effectLst/>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D4F2CB10-22BE-4C44-9097-6DF75F68FAE7}"/>
              </a:ext>
            </a:extLst>
          </p:cNvPr>
          <p:cNvSpPr txBox="1"/>
          <p:nvPr/>
        </p:nvSpPr>
        <p:spPr>
          <a:xfrm rot="16200000">
            <a:off x="-1203145" y="4215056"/>
            <a:ext cx="3344668" cy="400110"/>
          </a:xfrm>
          <a:prstGeom prst="rect">
            <a:avLst/>
          </a:prstGeom>
          <a:noFill/>
        </p:spPr>
        <p:txBody>
          <a:bodyPr wrap="square" rtlCol="0">
            <a:spAutoFit/>
          </a:bodyPr>
          <a:lstStyle/>
          <a:p>
            <a:pPr algn="ctr"/>
            <a:r>
              <a:rPr lang="en-US" sz="2000" dirty="0">
                <a:solidFill>
                  <a:schemeClr val="accent1"/>
                </a:solidFill>
              </a:rPr>
              <a:t>Example</a:t>
            </a:r>
          </a:p>
        </p:txBody>
      </p:sp>
      <p:sp>
        <p:nvSpPr>
          <p:cNvPr id="14" name="Arrow: Right 13">
            <a:extLst>
              <a:ext uri="{FF2B5EF4-FFF2-40B4-BE49-F238E27FC236}">
                <a16:creationId xmlns:a16="http://schemas.microsoft.com/office/drawing/2014/main" id="{D4636A12-5453-434C-B74B-46915159BC70}"/>
              </a:ext>
            </a:extLst>
          </p:cNvPr>
          <p:cNvSpPr/>
          <p:nvPr/>
        </p:nvSpPr>
        <p:spPr>
          <a:xfrm>
            <a:off x="3050413" y="1453910"/>
            <a:ext cx="393290" cy="373626"/>
          </a:xfrm>
          <a:prstGeom prst="rightArrow">
            <a:avLst/>
          </a:prstGeom>
          <a:solidFill>
            <a:srgbClr val="000000">
              <a:alpha val="1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7C821B2-AC48-4AAD-9F18-CB1D7EE2CC8D}"/>
              </a:ext>
            </a:extLst>
          </p:cNvPr>
          <p:cNvSpPr/>
          <p:nvPr/>
        </p:nvSpPr>
        <p:spPr>
          <a:xfrm>
            <a:off x="5705123" y="1453910"/>
            <a:ext cx="393290" cy="373626"/>
          </a:xfrm>
          <a:prstGeom prst="rightArrow">
            <a:avLst/>
          </a:prstGeom>
          <a:solidFill>
            <a:srgbClr val="000000">
              <a:alpha val="1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FCBA6C-CB8B-40DE-8819-ACFBEE22EF6B}"/>
              </a:ext>
            </a:extLst>
          </p:cNvPr>
          <p:cNvSpPr/>
          <p:nvPr/>
        </p:nvSpPr>
        <p:spPr>
          <a:xfrm>
            <a:off x="240869" y="2674975"/>
            <a:ext cx="8662263" cy="3466509"/>
          </a:xfrm>
          <a:prstGeom prst="rect">
            <a:avLst/>
          </a:prstGeom>
          <a:noFill/>
          <a:ln>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75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Down 6">
            <a:extLst>
              <a:ext uri="{FF2B5EF4-FFF2-40B4-BE49-F238E27FC236}">
                <a16:creationId xmlns:a16="http://schemas.microsoft.com/office/drawing/2014/main" id="{0FC1FE4D-914C-47B2-B6BE-3AFBCF507784}"/>
              </a:ext>
            </a:extLst>
          </p:cNvPr>
          <p:cNvSpPr/>
          <p:nvPr/>
        </p:nvSpPr>
        <p:spPr>
          <a:xfrm>
            <a:off x="5894725" y="4253046"/>
            <a:ext cx="376868" cy="582787"/>
          </a:xfrm>
          <a:prstGeom prst="downArrow">
            <a:avLst/>
          </a:prstGeom>
          <a:solidFill>
            <a:schemeClr val="bg1">
              <a:lumMod val="95000"/>
            </a:schemeClr>
          </a:solid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5FE320-A688-9C4C-A6C1-1045AF7928B7}"/>
              </a:ext>
            </a:extLst>
          </p:cNvPr>
          <p:cNvPicPr>
            <a:picLocks noChangeAspect="1"/>
          </p:cNvPicPr>
          <p:nvPr/>
        </p:nvPicPr>
        <p:blipFill rotWithShape="1">
          <a:blip r:embed="rId3"/>
          <a:srcRect l="3374" t="16186" r="70387" b="11324"/>
          <a:stretch/>
        </p:blipFill>
        <p:spPr>
          <a:xfrm>
            <a:off x="410530" y="1331827"/>
            <a:ext cx="2111604" cy="4298623"/>
          </a:xfrm>
          <a:prstGeom prst="rect">
            <a:avLst/>
          </a:prstGeom>
        </p:spPr>
      </p:pic>
      <p:sp>
        <p:nvSpPr>
          <p:cNvPr id="1002" name="Right Brace 1001">
            <a:extLst>
              <a:ext uri="{FF2B5EF4-FFF2-40B4-BE49-F238E27FC236}">
                <a16:creationId xmlns:a16="http://schemas.microsoft.com/office/drawing/2014/main" id="{FD264A7A-744C-49C8-BD3F-4506FD6195B3}"/>
              </a:ext>
            </a:extLst>
          </p:cNvPr>
          <p:cNvSpPr/>
          <p:nvPr/>
        </p:nvSpPr>
        <p:spPr>
          <a:xfrm>
            <a:off x="2588122" y="1555513"/>
            <a:ext cx="556181" cy="1246265"/>
          </a:xfrm>
          <a:prstGeom prst="rightBrac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04" name="TextBox 1003">
            <a:extLst>
              <a:ext uri="{FF2B5EF4-FFF2-40B4-BE49-F238E27FC236}">
                <a16:creationId xmlns:a16="http://schemas.microsoft.com/office/drawing/2014/main" id="{BC093836-1B7F-4476-BB9F-926E20ECB955}"/>
              </a:ext>
            </a:extLst>
          </p:cNvPr>
          <p:cNvSpPr txBox="1"/>
          <p:nvPr/>
        </p:nvSpPr>
        <p:spPr>
          <a:xfrm>
            <a:off x="3205200" y="1378203"/>
            <a:ext cx="5550329" cy="3054683"/>
          </a:xfrm>
          <a:prstGeom prst="rect">
            <a:avLst/>
          </a:prstGeom>
          <a:solidFill>
            <a:srgbClr val="FFFFFF"/>
          </a:solidFill>
          <a:ln w="28575" cmpd="sng">
            <a:solidFill>
              <a:schemeClr val="accent2"/>
            </a:solidFill>
          </a:ln>
        </p:spPr>
        <p:txBody>
          <a:bodyPr wrap="square" tIns="182880" bIns="182880" rtlCol="0">
            <a:spAutoFit/>
          </a:bodyPr>
          <a:lstStyle/>
          <a:p>
            <a:pPr>
              <a:spcBef>
                <a:spcPts val="300"/>
              </a:spcBef>
            </a:pPr>
            <a:r>
              <a:rPr lang="en-US" b="1" i="1" dirty="0">
                <a:solidFill>
                  <a:schemeClr val="tx2"/>
                </a:solidFill>
              </a:rPr>
              <a:t>Engage all stakeholders to…</a:t>
            </a:r>
          </a:p>
          <a:p>
            <a:pPr marL="285750" indent="-285750">
              <a:spcBef>
                <a:spcPts val="300"/>
              </a:spcBef>
              <a:buFont typeface="Arial" panose="020B0604020202020204" pitchFamily="34" charset="0"/>
              <a:buChar char="•"/>
            </a:pPr>
            <a:r>
              <a:rPr lang="en-US" b="1" u="sng" dirty="0">
                <a:solidFill>
                  <a:schemeClr val="accent3"/>
                </a:solidFill>
              </a:rPr>
              <a:t>Identify critical to quality aspects </a:t>
            </a:r>
            <a:r>
              <a:rPr lang="en-US" dirty="0">
                <a:solidFill>
                  <a:schemeClr val="accent3"/>
                </a:solidFill>
              </a:rPr>
              <a:t>of trial design and potential challenges</a:t>
            </a:r>
          </a:p>
          <a:p>
            <a:pPr marL="285750" indent="-285750">
              <a:spcBef>
                <a:spcPts val="300"/>
              </a:spcBef>
              <a:buFont typeface="Arial" panose="020B0604020202020204" pitchFamily="34" charset="0"/>
              <a:buChar char="•"/>
            </a:pPr>
            <a:r>
              <a:rPr lang="en-US" b="1" u="sng" dirty="0">
                <a:solidFill>
                  <a:schemeClr val="accent3"/>
                </a:solidFill>
              </a:rPr>
              <a:t>Tailor design</a:t>
            </a:r>
            <a:r>
              <a:rPr lang="en-US" b="1" dirty="0">
                <a:solidFill>
                  <a:schemeClr val="accent3"/>
                </a:solidFill>
              </a:rPr>
              <a:t> </a:t>
            </a:r>
            <a:r>
              <a:rPr lang="en-US" dirty="0">
                <a:solidFill>
                  <a:schemeClr val="accent3"/>
                </a:solidFill>
              </a:rPr>
              <a:t>to avoid errors that could undermine evaluability or safety</a:t>
            </a:r>
          </a:p>
          <a:p>
            <a:pPr marL="285750" indent="-285750">
              <a:spcBef>
                <a:spcPts val="300"/>
              </a:spcBef>
              <a:buFont typeface="Arial" panose="020B0604020202020204" pitchFamily="34" charset="0"/>
              <a:buChar char="•"/>
            </a:pPr>
            <a:r>
              <a:rPr lang="en-US" b="1" u="sng" dirty="0">
                <a:solidFill>
                  <a:schemeClr val="accent3"/>
                </a:solidFill>
              </a:rPr>
              <a:t>Streamline</a:t>
            </a:r>
            <a:r>
              <a:rPr lang="en-US" dirty="0">
                <a:solidFill>
                  <a:schemeClr val="accent3"/>
                </a:solidFill>
              </a:rPr>
              <a:t> trial where feasible</a:t>
            </a:r>
          </a:p>
          <a:p>
            <a:pPr marL="285750" indent="-285750">
              <a:spcBef>
                <a:spcPts val="300"/>
              </a:spcBef>
              <a:buFont typeface="Arial" panose="020B0604020202020204" pitchFamily="34" charset="0"/>
              <a:buChar char="•"/>
            </a:pPr>
            <a:r>
              <a:rPr lang="en-US" b="1" u="sng" dirty="0">
                <a:solidFill>
                  <a:schemeClr val="accent3"/>
                </a:solidFill>
              </a:rPr>
              <a:t>Verify</a:t>
            </a:r>
            <a:r>
              <a:rPr lang="en-US" dirty="0">
                <a:solidFill>
                  <a:schemeClr val="accent3"/>
                </a:solidFill>
              </a:rPr>
              <a:t> proposed design consistent with scientific question </a:t>
            </a:r>
          </a:p>
          <a:p>
            <a:pPr marL="285750" indent="-285750">
              <a:spcBef>
                <a:spcPts val="300"/>
              </a:spcBef>
              <a:buFont typeface="Arial" panose="020B0604020202020204" pitchFamily="34" charset="0"/>
              <a:buChar char="•"/>
            </a:pPr>
            <a:r>
              <a:rPr lang="en-US" b="1" u="sng" dirty="0">
                <a:solidFill>
                  <a:schemeClr val="accent3"/>
                </a:solidFill>
              </a:rPr>
              <a:t>Highlight and evaluate</a:t>
            </a:r>
            <a:r>
              <a:rPr lang="en-US" dirty="0">
                <a:solidFill>
                  <a:schemeClr val="accent3"/>
                </a:solidFill>
              </a:rPr>
              <a:t> residual risks</a:t>
            </a:r>
            <a:endParaRPr lang="en-US" u="sng" dirty="0">
              <a:solidFill>
                <a:schemeClr val="accent3"/>
              </a:solidFill>
            </a:endParaRPr>
          </a:p>
        </p:txBody>
      </p:sp>
      <p:sp>
        <p:nvSpPr>
          <p:cNvPr id="9" name="Rectangle 8">
            <a:extLst>
              <a:ext uri="{FF2B5EF4-FFF2-40B4-BE49-F238E27FC236}">
                <a16:creationId xmlns:a16="http://schemas.microsoft.com/office/drawing/2014/main" id="{5C0891A5-8BA5-4B9B-BD1F-9A7B11B44428}"/>
              </a:ext>
            </a:extLst>
          </p:cNvPr>
          <p:cNvSpPr/>
          <p:nvPr/>
        </p:nvSpPr>
        <p:spPr>
          <a:xfrm>
            <a:off x="347579" y="502893"/>
            <a:ext cx="8550590" cy="615553"/>
          </a:xfrm>
          <a:prstGeom prst="rect">
            <a:avLst/>
          </a:prstGeom>
        </p:spPr>
        <p:txBody>
          <a:bodyPr wrap="square">
            <a:spAutoFit/>
          </a:bodyPr>
          <a:lstStyle/>
          <a:p>
            <a:r>
              <a:rPr lang="en-US" sz="3400" dirty="0" err="1">
                <a:solidFill>
                  <a:schemeClr val="accent2"/>
                </a:solidFill>
              </a:rPr>
              <a:t>QbD</a:t>
            </a:r>
            <a:r>
              <a:rPr lang="en-US" sz="3400" dirty="0">
                <a:solidFill>
                  <a:schemeClr val="accent2"/>
                </a:solidFill>
              </a:rPr>
              <a:t> Approach to </a:t>
            </a:r>
            <a:r>
              <a:rPr lang="en-US" sz="3400" b="1" dirty="0">
                <a:solidFill>
                  <a:schemeClr val="accent2"/>
                </a:solidFill>
              </a:rPr>
              <a:t>Study Design</a:t>
            </a:r>
          </a:p>
        </p:txBody>
      </p:sp>
      <p:sp>
        <p:nvSpPr>
          <p:cNvPr id="10" name="Content Placeholder 2"/>
          <p:cNvSpPr txBox="1">
            <a:spLocks/>
          </p:cNvSpPr>
          <p:nvPr/>
        </p:nvSpPr>
        <p:spPr>
          <a:xfrm>
            <a:off x="3983085" y="4875551"/>
            <a:ext cx="4200149" cy="1271857"/>
          </a:xfrm>
          <a:prstGeom prst="rect">
            <a:avLst/>
          </a:prstGeom>
        </p:spPr>
        <p:txBody>
          <a:bodyPr/>
          <a:lstStyle>
            <a:lvl1pPr marL="227013" indent="-227013" algn="l" defTabSz="457200" rtl="0" eaLnBrk="1" latinLnBrk="0" hangingPunct="1">
              <a:lnSpc>
                <a:spcPct val="95000"/>
              </a:lnSpc>
              <a:spcBef>
                <a:spcPts val="1400"/>
              </a:spcBef>
              <a:buSzPct val="130000"/>
              <a:buFontTx/>
              <a:buBlip>
                <a:blip r:embed="rId4"/>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Operationally feasible trial design</a:t>
            </a:r>
          </a:p>
          <a:p>
            <a:r>
              <a:rPr lang="en-US" sz="1800" dirty="0"/>
              <a:t>Efficient, focused trial oversight plans (e.g., monitoring, data management)</a:t>
            </a:r>
          </a:p>
        </p:txBody>
      </p:sp>
    </p:spTree>
    <p:extLst>
      <p:ext uri="{BB962C8B-B14F-4D97-AF65-F5344CB8AC3E}">
        <p14:creationId xmlns:p14="http://schemas.microsoft.com/office/powerpoint/2010/main" val="237448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216420" y="1113076"/>
            <a:ext cx="7886700" cy="4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rPr>
              <a:t>What is the Patient Engagement Open Forum</a:t>
            </a:r>
            <a:endParaRPr dirty="0">
              <a:solidFill>
                <a:schemeClr val="tx1"/>
              </a:solidFill>
            </a:endParaRPr>
          </a:p>
        </p:txBody>
      </p:sp>
      <p:sp>
        <p:nvSpPr>
          <p:cNvPr id="141" name="Google Shape;141;p28"/>
          <p:cNvSpPr txBox="1">
            <a:spLocks noGrp="1"/>
          </p:cNvSpPr>
          <p:nvPr>
            <p:ph type="body" idx="1"/>
          </p:nvPr>
        </p:nvSpPr>
        <p:spPr>
          <a:xfrm>
            <a:off x="216419" y="1817986"/>
            <a:ext cx="8560200" cy="3263400"/>
          </a:xfrm>
          <a:prstGeom prst="rect">
            <a:avLst/>
          </a:prstGeom>
        </p:spPr>
        <p:txBody>
          <a:bodyPr spcFirstLastPara="1" wrap="square" lIns="91425" tIns="91425" rIns="91425" bIns="91425" anchor="ctr" anchorCtr="0">
            <a:noAutofit/>
          </a:bodyPr>
          <a:lstStyle/>
          <a:p>
            <a:pPr marL="0" lvl="0" indent="0">
              <a:buNone/>
            </a:pPr>
            <a:r>
              <a:rPr lang="en-US" dirty="0">
                <a:solidFill>
                  <a:schemeClr val="tx1"/>
                </a:solidFill>
              </a:rPr>
              <a:t>A series of virtual events (in 2020) where we will work together, in a multi-stakeholder context, </a:t>
            </a:r>
            <a:r>
              <a:rPr lang="en-US" b="1" dirty="0">
                <a:solidFill>
                  <a:schemeClr val="accent1"/>
                </a:solidFill>
              </a:rPr>
              <a:t>to turn patient engagement into reality</a:t>
            </a:r>
            <a:r>
              <a:rPr lang="en-US" dirty="0">
                <a:solidFill>
                  <a:schemeClr val="tx1"/>
                </a:solidFill>
              </a:rPr>
              <a:t>.</a:t>
            </a:r>
          </a:p>
          <a:p>
            <a:pPr marL="0" lvl="0" indent="0">
              <a:buNone/>
            </a:pPr>
            <a:endParaRPr lang="en-US" dirty="0">
              <a:solidFill>
                <a:schemeClr val="tx1"/>
              </a:solidFill>
            </a:endParaRPr>
          </a:p>
          <a:p>
            <a:pPr marL="0" lvl="0" indent="0">
              <a:buNone/>
            </a:pPr>
            <a:r>
              <a:rPr lang="en-US" dirty="0">
                <a:solidFill>
                  <a:schemeClr val="tx1"/>
                </a:solidFill>
              </a:rPr>
              <a:t>The Forum aims to provide </a:t>
            </a:r>
            <a:r>
              <a:rPr lang="en-US" b="1" dirty="0">
                <a:solidFill>
                  <a:schemeClr val="accent1"/>
                </a:solidFill>
              </a:rPr>
              <a:t>a holistic perspective </a:t>
            </a:r>
            <a:r>
              <a:rPr lang="en-US" dirty="0">
                <a:solidFill>
                  <a:schemeClr val="tx1"/>
                </a:solidFill>
              </a:rPr>
              <a:t>of patient engagement, the </a:t>
            </a:r>
            <a:r>
              <a:rPr lang="en-US" b="1" dirty="0">
                <a:solidFill>
                  <a:schemeClr val="tx1"/>
                </a:solidFill>
              </a:rPr>
              <a:t>landscape and actors</a:t>
            </a:r>
            <a:r>
              <a:rPr lang="en-US" dirty="0">
                <a:solidFill>
                  <a:schemeClr val="tx1"/>
                </a:solidFill>
              </a:rPr>
              <a:t>, and </a:t>
            </a:r>
            <a:r>
              <a:rPr lang="en-US" b="1" dirty="0">
                <a:solidFill>
                  <a:schemeClr val="tx1"/>
                </a:solidFill>
              </a:rPr>
              <a:t>foster collaboration </a:t>
            </a:r>
            <a:r>
              <a:rPr lang="en-US" dirty="0">
                <a:solidFill>
                  <a:schemeClr val="tx1"/>
                </a:solidFill>
              </a:rPr>
              <a:t>and </a:t>
            </a:r>
            <a:r>
              <a:rPr lang="en-US" b="1" dirty="0">
                <a:solidFill>
                  <a:schemeClr val="tx1"/>
                </a:solidFill>
              </a:rPr>
              <a:t>co-creation</a:t>
            </a:r>
            <a:r>
              <a:rPr lang="en-US" dirty="0">
                <a:solidFill>
                  <a:schemeClr val="tx1"/>
                </a:solidFill>
              </a:rPr>
              <a:t> while </a:t>
            </a:r>
            <a:r>
              <a:rPr lang="en-US" b="1" dirty="0">
                <a:solidFill>
                  <a:schemeClr val="tx1"/>
                </a:solidFill>
              </a:rPr>
              <a:t>breaking down fragmentation </a:t>
            </a:r>
            <a:r>
              <a:rPr lang="en-US" dirty="0">
                <a:solidFill>
                  <a:schemeClr val="tx1"/>
                </a:solidFill>
              </a:rPr>
              <a:t>that are often present in patient engagement work.</a:t>
            </a:r>
          </a:p>
        </p:txBody>
      </p:sp>
    </p:spTree>
    <p:extLst>
      <p:ext uri="{BB962C8B-B14F-4D97-AF65-F5344CB8AC3E}">
        <p14:creationId xmlns:p14="http://schemas.microsoft.com/office/powerpoint/2010/main" val="353045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4717B-1E06-4321-A137-E201B4342D74}"/>
              </a:ext>
            </a:extLst>
          </p:cNvPr>
          <p:cNvSpPr>
            <a:spLocks noGrp="1"/>
          </p:cNvSpPr>
          <p:nvPr>
            <p:ph type="title"/>
          </p:nvPr>
        </p:nvSpPr>
        <p:spPr/>
        <p:txBody>
          <a:bodyPr/>
          <a:lstStyle/>
          <a:p>
            <a:r>
              <a:rPr lang="en-US" dirty="0"/>
              <a:t>Outcome of Quality by Design</a:t>
            </a:r>
          </a:p>
        </p:txBody>
      </p:sp>
      <p:pic>
        <p:nvPicPr>
          <p:cNvPr id="5" name="Graphic 4">
            <a:extLst>
              <a:ext uri="{FF2B5EF4-FFF2-40B4-BE49-F238E27FC236}">
                <a16:creationId xmlns:a16="http://schemas.microsoft.com/office/drawing/2014/main" id="{62EEC450-A024-4971-9640-F728308EDC42}"/>
              </a:ext>
            </a:extLst>
          </p:cNvPr>
          <p:cNvPicPr>
            <a:picLocks noChangeAspect="1"/>
          </p:cNvPicPr>
          <p:nvPr/>
        </p:nvPicPr>
        <p:blipFill>
          <a:blip r:embed="rId2">
            <a:duotone>
              <a:schemeClr val="accent2">
                <a:shade val="45000"/>
                <a:satMod val="135000"/>
              </a:schemeClr>
              <a:prstClr val="white"/>
            </a:duotone>
            <a:extLst>
              <a:ext uri="{96DAC541-7B7A-43D3-8B79-37D633B846F1}">
                <asvg:svgBlip xmlns:asvg="http://schemas.microsoft.com/office/drawing/2016/SVG/main" r:embed="rId3"/>
              </a:ext>
            </a:extLst>
          </a:blip>
          <a:srcRect/>
          <a:stretch/>
        </p:blipFill>
        <p:spPr>
          <a:xfrm>
            <a:off x="492202" y="4843095"/>
            <a:ext cx="395285" cy="414567"/>
          </a:xfrm>
          <a:prstGeom prst="rect">
            <a:avLst/>
          </a:prstGeom>
        </p:spPr>
      </p:pic>
      <p:pic>
        <p:nvPicPr>
          <p:cNvPr id="6" name="Graphic 5" descr="Doctor">
            <a:extLst>
              <a:ext uri="{FF2B5EF4-FFF2-40B4-BE49-F238E27FC236}">
                <a16:creationId xmlns:a16="http://schemas.microsoft.com/office/drawing/2014/main" id="{1BA9B0D8-F04C-45BC-812D-E73A2C54AC3B}"/>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410326" y="5506915"/>
            <a:ext cx="559037" cy="559037"/>
          </a:xfrm>
          <a:prstGeom prst="rect">
            <a:avLst/>
          </a:prstGeom>
        </p:spPr>
      </p:pic>
      <p:pic>
        <p:nvPicPr>
          <p:cNvPr id="8" name="Graphic 7" descr="Target Audience">
            <a:extLst>
              <a:ext uri="{FF2B5EF4-FFF2-40B4-BE49-F238E27FC236}">
                <a16:creationId xmlns:a16="http://schemas.microsoft.com/office/drawing/2014/main" id="{38C090C7-825F-4E65-82EC-2FCFB78FF5C1}"/>
              </a:ext>
            </a:extLst>
          </p:cNvPr>
          <p:cNvPicPr>
            <a:picLocks noChangeAspect="1"/>
          </p:cNvPicPr>
          <p:nvPr/>
        </p:nvPicPr>
        <p:blipFill>
          <a:blip r:embed="rId6">
            <a:duotone>
              <a:schemeClr val="accent2">
                <a:shade val="45000"/>
                <a:satMod val="135000"/>
              </a:schemeClr>
              <a:prstClr val="white"/>
            </a:duotone>
            <a:extLst>
              <a:ext uri="{96DAC541-7B7A-43D3-8B79-37D633B846F1}">
                <asvg:svgBlip xmlns:asvg="http://schemas.microsoft.com/office/drawing/2016/SVG/main" r:embed="rId7"/>
              </a:ext>
            </a:extLst>
          </a:blip>
          <a:stretch>
            <a:fillRect/>
          </a:stretch>
        </p:blipFill>
        <p:spPr>
          <a:xfrm>
            <a:off x="410326" y="4034803"/>
            <a:ext cx="559037" cy="559037"/>
          </a:xfrm>
          <a:prstGeom prst="rect">
            <a:avLst/>
          </a:prstGeom>
        </p:spPr>
      </p:pic>
      <p:pic>
        <p:nvPicPr>
          <p:cNvPr id="9" name="Picture 8">
            <a:extLst>
              <a:ext uri="{FF2B5EF4-FFF2-40B4-BE49-F238E27FC236}">
                <a16:creationId xmlns:a16="http://schemas.microsoft.com/office/drawing/2014/main" id="{775BE942-B1E6-4EA3-87CC-C0B293F954B7}"/>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114293" y="2718649"/>
            <a:ext cx="624313" cy="624313"/>
          </a:xfrm>
          <a:prstGeom prst="rect">
            <a:avLst/>
          </a:prstGeom>
          <a:solidFill>
            <a:schemeClr val="bg1"/>
          </a:solidFill>
        </p:spPr>
      </p:pic>
      <p:pic>
        <p:nvPicPr>
          <p:cNvPr id="11" name="Graphic 10" descr="Decision chart">
            <a:extLst>
              <a:ext uri="{FF2B5EF4-FFF2-40B4-BE49-F238E27FC236}">
                <a16:creationId xmlns:a16="http://schemas.microsoft.com/office/drawing/2014/main" id="{2AC41D7E-F125-49D1-8C35-4AE4D04CC060}"/>
              </a:ext>
            </a:extLst>
          </p:cNvPr>
          <p:cNvPicPr>
            <a:picLocks noChangeAspect="1"/>
          </p:cNvPicPr>
          <p:nvPr/>
        </p:nvPicPr>
        <p: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a:stretch>
        </p:blipFill>
        <p:spPr>
          <a:xfrm>
            <a:off x="410326" y="1827744"/>
            <a:ext cx="559037" cy="559037"/>
          </a:xfrm>
          <a:prstGeom prst="rect">
            <a:avLst/>
          </a:prstGeom>
        </p:spPr>
      </p:pic>
      <p:pic>
        <p:nvPicPr>
          <p:cNvPr id="13" name="Graphic 12" descr="Lightbulb and gear">
            <a:extLst>
              <a:ext uri="{FF2B5EF4-FFF2-40B4-BE49-F238E27FC236}">
                <a16:creationId xmlns:a16="http://schemas.microsoft.com/office/drawing/2014/main" id="{DCF0DDFC-2778-452E-A70B-BB2F74009C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51835" y="1830968"/>
            <a:ext cx="685800" cy="685800"/>
          </a:xfrm>
          <a:prstGeom prst="rect">
            <a:avLst/>
          </a:prstGeom>
        </p:spPr>
      </p:pic>
      <p:sp>
        <p:nvSpPr>
          <p:cNvPr id="14" name="TextBox 13">
            <a:extLst>
              <a:ext uri="{FF2B5EF4-FFF2-40B4-BE49-F238E27FC236}">
                <a16:creationId xmlns:a16="http://schemas.microsoft.com/office/drawing/2014/main" id="{C645F346-8B90-4256-9805-5857264E828D}"/>
              </a:ext>
            </a:extLst>
          </p:cNvPr>
          <p:cNvSpPr txBox="1"/>
          <p:nvPr/>
        </p:nvSpPr>
        <p:spPr>
          <a:xfrm>
            <a:off x="444916" y="1290486"/>
            <a:ext cx="2822332" cy="369332"/>
          </a:xfrm>
          <a:prstGeom prst="rect">
            <a:avLst/>
          </a:prstGeom>
          <a:noFill/>
        </p:spPr>
        <p:txBody>
          <a:bodyPr wrap="square" lIns="0" rIns="0" rtlCol="0">
            <a:spAutoFit/>
          </a:bodyPr>
          <a:lstStyle/>
          <a:p>
            <a:r>
              <a:rPr lang="en-US" b="1" dirty="0">
                <a:solidFill>
                  <a:schemeClr val="accent3"/>
                </a:solidFill>
              </a:rPr>
              <a:t>INTELLIGENT DESIGN</a:t>
            </a:r>
          </a:p>
        </p:txBody>
      </p:sp>
      <p:sp>
        <p:nvSpPr>
          <p:cNvPr id="15" name="TextBox 14">
            <a:extLst>
              <a:ext uri="{FF2B5EF4-FFF2-40B4-BE49-F238E27FC236}">
                <a16:creationId xmlns:a16="http://schemas.microsoft.com/office/drawing/2014/main" id="{1EC13C29-5814-45CD-8863-DC947702BEE9}"/>
              </a:ext>
            </a:extLst>
          </p:cNvPr>
          <p:cNvSpPr txBox="1"/>
          <p:nvPr/>
        </p:nvSpPr>
        <p:spPr>
          <a:xfrm>
            <a:off x="5114293" y="1309619"/>
            <a:ext cx="3668868" cy="369332"/>
          </a:xfrm>
          <a:prstGeom prst="rect">
            <a:avLst/>
          </a:prstGeom>
          <a:noFill/>
        </p:spPr>
        <p:txBody>
          <a:bodyPr wrap="square" lIns="0" rIns="0" rtlCol="0">
            <a:spAutoFit/>
          </a:bodyPr>
          <a:lstStyle/>
          <a:p>
            <a:r>
              <a:rPr lang="en-US" b="1" dirty="0">
                <a:solidFill>
                  <a:schemeClr val="accent3"/>
                </a:solidFill>
              </a:rPr>
              <a:t>TAILORED IMPLEMENTATION</a:t>
            </a:r>
          </a:p>
        </p:txBody>
      </p:sp>
      <p:sp>
        <p:nvSpPr>
          <p:cNvPr id="16" name="TextBox 15">
            <a:extLst>
              <a:ext uri="{FF2B5EF4-FFF2-40B4-BE49-F238E27FC236}">
                <a16:creationId xmlns:a16="http://schemas.microsoft.com/office/drawing/2014/main" id="{14F183B7-81FC-4EEB-A2B1-8BAE7928BEC4}"/>
              </a:ext>
            </a:extLst>
          </p:cNvPr>
          <p:cNvSpPr txBox="1"/>
          <p:nvPr/>
        </p:nvSpPr>
        <p:spPr>
          <a:xfrm>
            <a:off x="1195849" y="1876210"/>
            <a:ext cx="3242202" cy="492443"/>
          </a:xfrm>
          <a:prstGeom prst="rect">
            <a:avLst/>
          </a:prstGeom>
          <a:noFill/>
        </p:spPr>
        <p:txBody>
          <a:bodyPr wrap="square" rtlCol="0">
            <a:spAutoFit/>
          </a:bodyPr>
          <a:lstStyle/>
          <a:p>
            <a:r>
              <a:rPr lang="en-US" sz="1300" dirty="0">
                <a:solidFill>
                  <a:schemeClr val="accent3"/>
                </a:solidFill>
              </a:rPr>
              <a:t>Optimal design to allow intended question(s) to be reliably addressed</a:t>
            </a:r>
          </a:p>
        </p:txBody>
      </p:sp>
      <p:sp>
        <p:nvSpPr>
          <p:cNvPr id="17" name="TextBox 16">
            <a:extLst>
              <a:ext uri="{FF2B5EF4-FFF2-40B4-BE49-F238E27FC236}">
                <a16:creationId xmlns:a16="http://schemas.microsoft.com/office/drawing/2014/main" id="{29295984-3A20-4384-B35F-FFE588F3C82D}"/>
              </a:ext>
            </a:extLst>
          </p:cNvPr>
          <p:cNvSpPr txBox="1"/>
          <p:nvPr/>
        </p:nvSpPr>
        <p:spPr>
          <a:xfrm>
            <a:off x="1196076" y="4047593"/>
            <a:ext cx="3525564" cy="492443"/>
          </a:xfrm>
          <a:prstGeom prst="rect">
            <a:avLst/>
          </a:prstGeom>
          <a:noFill/>
        </p:spPr>
        <p:txBody>
          <a:bodyPr wrap="square" rtlCol="0">
            <a:spAutoFit/>
          </a:bodyPr>
          <a:lstStyle/>
          <a:p>
            <a:r>
              <a:rPr lang="en-US" sz="1300" dirty="0">
                <a:solidFill>
                  <a:schemeClr val="accent3"/>
                </a:solidFill>
              </a:rPr>
              <a:t>Clearly defined population with sufficient numbers of participants for statistical validity</a:t>
            </a:r>
          </a:p>
        </p:txBody>
      </p:sp>
      <p:pic>
        <p:nvPicPr>
          <p:cNvPr id="19" name="Graphic 18">
            <a:extLst>
              <a:ext uri="{FF2B5EF4-FFF2-40B4-BE49-F238E27FC236}">
                <a16:creationId xmlns:a16="http://schemas.microsoft.com/office/drawing/2014/main" id="{C8BD3298-4F63-434E-92E3-16C505D1015D}"/>
              </a:ext>
            </a:extLst>
          </p:cNvPr>
          <p:cNvPicPr>
            <a:picLocks noChangeAspect="1"/>
          </p:cNvPicPr>
          <p:nvPr/>
        </p:nvPicPr>
        <p:blipFill>
          <a:blip r:embed="rId14">
            <a:duotone>
              <a:schemeClr val="accent2">
                <a:shade val="45000"/>
                <a:satMod val="135000"/>
              </a:schemeClr>
              <a:prstClr val="white"/>
            </a:duotone>
            <a:extLst>
              <a:ext uri="{96DAC541-7B7A-43D3-8B79-37D633B846F1}">
                <asvg:svgBlip xmlns:asvg="http://schemas.microsoft.com/office/drawing/2016/SVG/main" r:embed="rId15"/>
              </a:ext>
            </a:extLst>
          </a:blip>
          <a:srcRect/>
          <a:stretch/>
        </p:blipFill>
        <p:spPr>
          <a:xfrm>
            <a:off x="499797" y="3414988"/>
            <a:ext cx="409976" cy="400442"/>
          </a:xfrm>
          <a:prstGeom prst="rect">
            <a:avLst/>
          </a:prstGeom>
        </p:spPr>
      </p:pic>
      <p:sp>
        <p:nvSpPr>
          <p:cNvPr id="20" name="TextBox 19">
            <a:extLst>
              <a:ext uri="{FF2B5EF4-FFF2-40B4-BE49-F238E27FC236}">
                <a16:creationId xmlns:a16="http://schemas.microsoft.com/office/drawing/2014/main" id="{D2237EBB-8D1E-4289-92BF-0B1BFC25D6DF}"/>
              </a:ext>
            </a:extLst>
          </p:cNvPr>
          <p:cNvSpPr txBox="1"/>
          <p:nvPr/>
        </p:nvSpPr>
        <p:spPr>
          <a:xfrm>
            <a:off x="1196073" y="3271598"/>
            <a:ext cx="3734515" cy="692497"/>
          </a:xfrm>
          <a:prstGeom prst="rect">
            <a:avLst/>
          </a:prstGeom>
          <a:noFill/>
        </p:spPr>
        <p:txBody>
          <a:bodyPr wrap="square" rtlCol="0">
            <a:spAutoFit/>
          </a:bodyPr>
          <a:lstStyle/>
          <a:p>
            <a:r>
              <a:rPr lang="en-US" sz="1300" dirty="0">
                <a:solidFill>
                  <a:schemeClr val="accent3"/>
                </a:solidFill>
              </a:rPr>
              <a:t>Clearly defined and rational number of endpoints, accepted by relevant stakeholders, and measured at appropriate timepoints. </a:t>
            </a:r>
          </a:p>
        </p:txBody>
      </p:sp>
      <p:sp>
        <p:nvSpPr>
          <p:cNvPr id="21" name="TextBox 20">
            <a:extLst>
              <a:ext uri="{FF2B5EF4-FFF2-40B4-BE49-F238E27FC236}">
                <a16:creationId xmlns:a16="http://schemas.microsoft.com/office/drawing/2014/main" id="{60A4BFDD-24C8-4359-8581-6337153787C6}"/>
              </a:ext>
            </a:extLst>
          </p:cNvPr>
          <p:cNvSpPr txBox="1"/>
          <p:nvPr/>
        </p:nvSpPr>
        <p:spPr>
          <a:xfrm>
            <a:off x="1205372" y="5562652"/>
            <a:ext cx="3097226" cy="492443"/>
          </a:xfrm>
          <a:prstGeom prst="rect">
            <a:avLst/>
          </a:prstGeom>
          <a:noFill/>
        </p:spPr>
        <p:txBody>
          <a:bodyPr wrap="square" rtlCol="0">
            <a:spAutoFit/>
          </a:bodyPr>
          <a:lstStyle/>
          <a:p>
            <a:r>
              <a:rPr lang="en-US" sz="1300" dirty="0">
                <a:solidFill>
                  <a:schemeClr val="accent3"/>
                </a:solidFill>
              </a:rPr>
              <a:t>Accounts for variation in medical practice across intended sites</a:t>
            </a:r>
          </a:p>
        </p:txBody>
      </p:sp>
      <p:sp>
        <p:nvSpPr>
          <p:cNvPr id="22" name="TextBox 21">
            <a:extLst>
              <a:ext uri="{FF2B5EF4-FFF2-40B4-BE49-F238E27FC236}">
                <a16:creationId xmlns:a16="http://schemas.microsoft.com/office/drawing/2014/main" id="{6F6CA5CB-17B6-4BDE-8A0E-13D4A5AF8D53}"/>
              </a:ext>
            </a:extLst>
          </p:cNvPr>
          <p:cNvSpPr txBox="1"/>
          <p:nvPr/>
        </p:nvSpPr>
        <p:spPr>
          <a:xfrm>
            <a:off x="1196075" y="4662976"/>
            <a:ext cx="3242203" cy="692497"/>
          </a:xfrm>
          <a:prstGeom prst="rect">
            <a:avLst/>
          </a:prstGeom>
          <a:noFill/>
        </p:spPr>
        <p:txBody>
          <a:bodyPr wrap="square" rtlCol="0">
            <a:spAutoFit/>
          </a:bodyPr>
          <a:lstStyle/>
          <a:p>
            <a:r>
              <a:rPr lang="en-US" sz="1300" dirty="0">
                <a:solidFill>
                  <a:schemeClr val="accent3"/>
                </a:solidFill>
              </a:rPr>
              <a:t>Procedures conducted and data collected are directly relevant to trial endpoints (efficacy and safety)</a:t>
            </a:r>
          </a:p>
        </p:txBody>
      </p:sp>
      <p:sp>
        <p:nvSpPr>
          <p:cNvPr id="23" name="TextBox 22">
            <a:extLst>
              <a:ext uri="{FF2B5EF4-FFF2-40B4-BE49-F238E27FC236}">
                <a16:creationId xmlns:a16="http://schemas.microsoft.com/office/drawing/2014/main" id="{3E8653C3-7190-4112-989A-E467EB00425A}"/>
              </a:ext>
            </a:extLst>
          </p:cNvPr>
          <p:cNvSpPr txBox="1"/>
          <p:nvPr/>
        </p:nvSpPr>
        <p:spPr>
          <a:xfrm>
            <a:off x="5856942" y="1873117"/>
            <a:ext cx="3037002" cy="692497"/>
          </a:xfrm>
          <a:prstGeom prst="rect">
            <a:avLst/>
          </a:prstGeom>
          <a:noFill/>
        </p:spPr>
        <p:txBody>
          <a:bodyPr wrap="square" rtlCol="0">
            <a:spAutoFit/>
          </a:bodyPr>
          <a:lstStyle/>
          <a:p>
            <a:r>
              <a:rPr lang="en-US" sz="1300" dirty="0">
                <a:solidFill>
                  <a:srgbClr val="58595B"/>
                </a:solidFill>
              </a:rPr>
              <a:t>Oversight informed by knowledge of important risks not addressed through trial design</a:t>
            </a:r>
          </a:p>
        </p:txBody>
      </p:sp>
      <p:sp>
        <p:nvSpPr>
          <p:cNvPr id="24" name="TextBox 23">
            <a:extLst>
              <a:ext uri="{FF2B5EF4-FFF2-40B4-BE49-F238E27FC236}">
                <a16:creationId xmlns:a16="http://schemas.microsoft.com/office/drawing/2014/main" id="{53D52342-1795-44A5-9D0F-8DC03EEEE666}"/>
              </a:ext>
            </a:extLst>
          </p:cNvPr>
          <p:cNvSpPr txBox="1"/>
          <p:nvPr/>
        </p:nvSpPr>
        <p:spPr>
          <a:xfrm>
            <a:off x="5856942" y="2635946"/>
            <a:ext cx="3037002" cy="692497"/>
          </a:xfrm>
          <a:prstGeom prst="rect">
            <a:avLst/>
          </a:prstGeom>
          <a:noFill/>
        </p:spPr>
        <p:txBody>
          <a:bodyPr wrap="square" rtlCol="0">
            <a:spAutoFit/>
          </a:bodyPr>
          <a:lstStyle/>
          <a:p>
            <a:r>
              <a:rPr lang="en-US" sz="1300" dirty="0">
                <a:solidFill>
                  <a:srgbClr val="58595B"/>
                </a:solidFill>
              </a:rPr>
              <a:t>Monitoring focused on important risks to trial credibility, data integrity, and participant safety</a:t>
            </a:r>
          </a:p>
        </p:txBody>
      </p:sp>
      <p:pic>
        <p:nvPicPr>
          <p:cNvPr id="26" name="Graphic 25" descr="Group of people">
            <a:extLst>
              <a:ext uri="{FF2B5EF4-FFF2-40B4-BE49-F238E27FC236}">
                <a16:creationId xmlns:a16="http://schemas.microsoft.com/office/drawing/2014/main" id="{30334786-D35A-4F8E-AC06-6FCBAC5A1398}"/>
              </a:ext>
            </a:extLst>
          </p:cNvPr>
          <p:cNvPicPr>
            <a:picLocks noChangeAspect="1"/>
          </p:cNvPicPr>
          <p:nvPr/>
        </p:nvPicPr>
        <p:blipFill>
          <a:blip r:embed="rId16">
            <a:duotone>
              <a:schemeClr val="accent2">
                <a:shade val="45000"/>
                <a:satMod val="135000"/>
              </a:schemeClr>
              <a:prstClr val="white"/>
            </a:duotone>
            <a:extLst>
              <a:ext uri="{96DAC541-7B7A-43D3-8B79-37D633B846F1}">
                <asvg:svgBlip xmlns:asvg="http://schemas.microsoft.com/office/drawing/2016/SVG/main" r:embed="rId17"/>
              </a:ext>
            </a:extLst>
          </a:blip>
          <a:stretch>
            <a:fillRect/>
          </a:stretch>
        </p:blipFill>
        <p:spPr>
          <a:xfrm>
            <a:off x="439937" y="2636036"/>
            <a:ext cx="499815" cy="499815"/>
          </a:xfrm>
          <a:prstGeom prst="rect">
            <a:avLst/>
          </a:prstGeom>
        </p:spPr>
      </p:pic>
      <p:sp>
        <p:nvSpPr>
          <p:cNvPr id="27" name="TextBox 26">
            <a:extLst>
              <a:ext uri="{FF2B5EF4-FFF2-40B4-BE49-F238E27FC236}">
                <a16:creationId xmlns:a16="http://schemas.microsoft.com/office/drawing/2014/main" id="{C034E4D7-8C27-4D39-847A-9A49C1FD708B}"/>
              </a:ext>
            </a:extLst>
          </p:cNvPr>
          <p:cNvSpPr txBox="1"/>
          <p:nvPr/>
        </p:nvSpPr>
        <p:spPr>
          <a:xfrm>
            <a:off x="1195849" y="2523041"/>
            <a:ext cx="3525564" cy="692497"/>
          </a:xfrm>
          <a:prstGeom prst="rect">
            <a:avLst/>
          </a:prstGeom>
          <a:noFill/>
        </p:spPr>
        <p:txBody>
          <a:bodyPr wrap="square" rtlCol="0">
            <a:spAutoFit/>
          </a:bodyPr>
          <a:lstStyle/>
          <a:p>
            <a:r>
              <a:rPr lang="en-US" sz="1300" dirty="0">
                <a:solidFill>
                  <a:schemeClr val="accent3"/>
                </a:solidFill>
              </a:rPr>
              <a:t>Leverages insights from patients and other trial stakeholders to validate that the question and endpoints are meaningful </a:t>
            </a:r>
          </a:p>
        </p:txBody>
      </p:sp>
      <p:pic>
        <p:nvPicPr>
          <p:cNvPr id="28" name="Picture 27" descr="Statistics">
            <a:extLst>
              <a:ext uri="{FF2B5EF4-FFF2-40B4-BE49-F238E27FC236}">
                <a16:creationId xmlns:a16="http://schemas.microsoft.com/office/drawing/2014/main" id="{57E06EBC-CA1F-4AEE-A647-7BB51EE7965F}"/>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5114293" y="3471018"/>
            <a:ext cx="624313" cy="624313"/>
          </a:xfrm>
          <a:prstGeom prst="rect">
            <a:avLst/>
          </a:prstGeom>
          <a:solidFill>
            <a:schemeClr val="bg1"/>
          </a:solidFill>
        </p:spPr>
      </p:pic>
      <p:sp>
        <p:nvSpPr>
          <p:cNvPr id="29" name="TextBox 28">
            <a:extLst>
              <a:ext uri="{FF2B5EF4-FFF2-40B4-BE49-F238E27FC236}">
                <a16:creationId xmlns:a16="http://schemas.microsoft.com/office/drawing/2014/main" id="{A771604E-E49E-4601-A73B-EFD94D81AD12}"/>
              </a:ext>
            </a:extLst>
          </p:cNvPr>
          <p:cNvSpPr txBox="1"/>
          <p:nvPr/>
        </p:nvSpPr>
        <p:spPr>
          <a:xfrm>
            <a:off x="5856942" y="3536953"/>
            <a:ext cx="3037002" cy="492443"/>
          </a:xfrm>
          <a:prstGeom prst="rect">
            <a:avLst/>
          </a:prstGeom>
          <a:noFill/>
        </p:spPr>
        <p:txBody>
          <a:bodyPr wrap="square" rtlCol="0">
            <a:spAutoFit/>
          </a:bodyPr>
          <a:lstStyle/>
          <a:p>
            <a:r>
              <a:rPr lang="en-US" sz="1300" dirty="0">
                <a:solidFill>
                  <a:srgbClr val="58595B"/>
                </a:solidFill>
              </a:rPr>
              <a:t>Leverages centralized and statistical monitoring </a:t>
            </a:r>
            <a:r>
              <a:rPr lang="en-US" sz="1300">
                <a:solidFill>
                  <a:srgbClr val="58595B"/>
                </a:solidFill>
              </a:rPr>
              <a:t>where feasible</a:t>
            </a:r>
            <a:endParaRPr lang="en-US" sz="1300" dirty="0">
              <a:solidFill>
                <a:srgbClr val="58595B"/>
              </a:solidFill>
            </a:endParaRPr>
          </a:p>
        </p:txBody>
      </p:sp>
      <p:pic>
        <p:nvPicPr>
          <p:cNvPr id="30" name="Picture 27" descr="Network">
            <a:extLst>
              <a:ext uri="{FF2B5EF4-FFF2-40B4-BE49-F238E27FC236}">
                <a16:creationId xmlns:a16="http://schemas.microsoft.com/office/drawing/2014/main" id="{04B374E8-C8F9-46B7-B142-A722CEA2625C}"/>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114293" y="4232988"/>
            <a:ext cx="624313" cy="624313"/>
          </a:xfrm>
          <a:prstGeom prst="rect">
            <a:avLst/>
          </a:prstGeom>
          <a:solidFill>
            <a:schemeClr val="bg1"/>
          </a:solidFill>
        </p:spPr>
      </p:pic>
      <p:sp>
        <p:nvSpPr>
          <p:cNvPr id="31" name="TextBox 30">
            <a:extLst>
              <a:ext uri="{FF2B5EF4-FFF2-40B4-BE49-F238E27FC236}">
                <a16:creationId xmlns:a16="http://schemas.microsoft.com/office/drawing/2014/main" id="{2773142D-5E14-4F83-B5BE-2C4DFDF24F08}"/>
              </a:ext>
            </a:extLst>
          </p:cNvPr>
          <p:cNvSpPr txBox="1"/>
          <p:nvPr/>
        </p:nvSpPr>
        <p:spPr>
          <a:xfrm>
            <a:off x="5856942" y="4269812"/>
            <a:ext cx="3037002" cy="492443"/>
          </a:xfrm>
          <a:prstGeom prst="rect">
            <a:avLst/>
          </a:prstGeom>
          <a:noFill/>
        </p:spPr>
        <p:txBody>
          <a:bodyPr wrap="square" rtlCol="0">
            <a:spAutoFit/>
          </a:bodyPr>
          <a:lstStyle/>
          <a:p>
            <a:r>
              <a:rPr lang="en-US" sz="1300" dirty="0">
                <a:solidFill>
                  <a:srgbClr val="58595B"/>
                </a:solidFill>
              </a:rPr>
              <a:t>Adapts oversight based on insights gained during trial conduct</a:t>
            </a:r>
          </a:p>
        </p:txBody>
      </p:sp>
    </p:spTree>
    <p:extLst>
      <p:ext uri="{BB962C8B-B14F-4D97-AF65-F5344CB8AC3E}">
        <p14:creationId xmlns:p14="http://schemas.microsoft.com/office/powerpoint/2010/main" val="1944402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FDA4FA-D0C0-4678-8686-0D5A149F83E0}"/>
              </a:ext>
            </a:extLst>
          </p:cNvPr>
          <p:cNvSpPr/>
          <p:nvPr/>
        </p:nvSpPr>
        <p:spPr>
          <a:xfrm>
            <a:off x="0" y="5727613"/>
            <a:ext cx="9144000" cy="1120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88A269E-FD8C-421D-B488-95F1F2E9CFF3}"/>
              </a:ext>
            </a:extLst>
          </p:cNvPr>
          <p:cNvSpPr>
            <a:spLocks noGrp="1"/>
          </p:cNvSpPr>
          <p:nvPr>
            <p:ph type="title"/>
          </p:nvPr>
        </p:nvSpPr>
        <p:spPr>
          <a:solidFill>
            <a:schemeClr val="bg1"/>
          </a:solidFill>
          <a:ln>
            <a:solidFill>
              <a:srgbClr val="FFFFFF"/>
            </a:solidFill>
          </a:ln>
        </p:spPr>
        <p:txBody>
          <a:bodyPr/>
          <a:lstStyle/>
          <a:p>
            <a:pPr algn="ctr"/>
            <a:r>
              <a:rPr lang="en-US" sz="2400" b="1" dirty="0">
                <a:solidFill>
                  <a:schemeClr val="accent4"/>
                </a:solidFill>
              </a:rPr>
              <a:t>Key Question: </a:t>
            </a:r>
            <a:r>
              <a:rPr lang="en-US" sz="2400" b="1" dirty="0">
                <a:solidFill>
                  <a:schemeClr val="accent3"/>
                </a:solidFill>
              </a:rPr>
              <a:t>How do we align </a:t>
            </a:r>
            <a:r>
              <a:rPr lang="en-US" sz="2400" dirty="0">
                <a:solidFill>
                  <a:schemeClr val="accent3"/>
                </a:solidFill>
              </a:rPr>
              <a:t>patient engagement and </a:t>
            </a:r>
            <a:r>
              <a:rPr lang="en-US" sz="2400" b="1" dirty="0" err="1">
                <a:solidFill>
                  <a:schemeClr val="accent3"/>
                </a:solidFill>
              </a:rPr>
              <a:t>QbD</a:t>
            </a:r>
            <a:r>
              <a:rPr lang="en-US" sz="2400" b="1" dirty="0">
                <a:solidFill>
                  <a:schemeClr val="accent3"/>
                </a:solidFill>
              </a:rPr>
              <a:t> approaches to study design? </a:t>
            </a:r>
          </a:p>
        </p:txBody>
      </p:sp>
      <p:sp>
        <p:nvSpPr>
          <p:cNvPr id="6" name="Content Placeholder 5">
            <a:extLst>
              <a:ext uri="{FF2B5EF4-FFF2-40B4-BE49-F238E27FC236}">
                <a16:creationId xmlns:a16="http://schemas.microsoft.com/office/drawing/2014/main" id="{3ED53824-A5C1-496D-B683-0BD5471975EE}"/>
              </a:ext>
            </a:extLst>
          </p:cNvPr>
          <p:cNvSpPr>
            <a:spLocks noGrp="1"/>
          </p:cNvSpPr>
          <p:nvPr>
            <p:ph sz="half" idx="1"/>
          </p:nvPr>
        </p:nvSpPr>
        <p:spPr>
          <a:xfrm>
            <a:off x="296172" y="1479888"/>
            <a:ext cx="4199628" cy="4525963"/>
          </a:xfrm>
          <a:solidFill>
            <a:srgbClr val="FFFFFF"/>
          </a:solidFill>
        </p:spPr>
        <p:txBody>
          <a:bodyPr>
            <a:normAutofit/>
          </a:bodyPr>
          <a:lstStyle/>
          <a:p>
            <a:pPr marL="0" indent="0" algn="ctr">
              <a:buNone/>
            </a:pPr>
            <a:r>
              <a:rPr lang="en-US" sz="1800" b="1" dirty="0">
                <a:solidFill>
                  <a:schemeClr val="bg1">
                    <a:lumMod val="50000"/>
                  </a:schemeClr>
                </a:solidFill>
              </a:rPr>
              <a:t>Patient Engagement</a:t>
            </a:r>
          </a:p>
        </p:txBody>
      </p:sp>
      <p:sp>
        <p:nvSpPr>
          <p:cNvPr id="7" name="Content Placeholder 6">
            <a:extLst>
              <a:ext uri="{FF2B5EF4-FFF2-40B4-BE49-F238E27FC236}">
                <a16:creationId xmlns:a16="http://schemas.microsoft.com/office/drawing/2014/main" id="{ED0DE01C-7B19-4C61-B06F-6C9041CBE495}"/>
              </a:ext>
            </a:extLst>
          </p:cNvPr>
          <p:cNvSpPr>
            <a:spLocks noGrp="1"/>
          </p:cNvSpPr>
          <p:nvPr>
            <p:ph sz="half" idx="2"/>
          </p:nvPr>
        </p:nvSpPr>
        <p:spPr>
          <a:xfrm>
            <a:off x="4648200" y="1479888"/>
            <a:ext cx="4199628" cy="4525963"/>
          </a:xfrm>
          <a:solidFill>
            <a:srgbClr val="FFFFFF"/>
          </a:solidFill>
        </p:spPr>
        <p:txBody>
          <a:bodyPr/>
          <a:lstStyle/>
          <a:p>
            <a:pPr marL="0" indent="0" algn="ctr">
              <a:buNone/>
            </a:pPr>
            <a:r>
              <a:rPr lang="en-US" b="1" dirty="0">
                <a:solidFill>
                  <a:schemeClr val="bg1">
                    <a:lumMod val="50000"/>
                  </a:schemeClr>
                </a:solidFill>
              </a:rPr>
              <a:t>   </a:t>
            </a:r>
            <a:r>
              <a:rPr lang="en-US" sz="1800" b="1" dirty="0">
                <a:solidFill>
                  <a:schemeClr val="bg1">
                    <a:lumMod val="50000"/>
                  </a:schemeClr>
                </a:solidFill>
              </a:rPr>
              <a:t>Quality by Design</a:t>
            </a:r>
            <a:endParaRPr lang="en-US" b="1" dirty="0">
              <a:solidFill>
                <a:schemeClr val="bg1">
                  <a:lumMod val="50000"/>
                </a:schemeClr>
              </a:solidFill>
            </a:endParaRPr>
          </a:p>
          <a:p>
            <a:pPr marL="0" indent="0">
              <a:buNone/>
            </a:pPr>
            <a:endParaRPr lang="en-US" dirty="0">
              <a:solidFill>
                <a:schemeClr val="bg1">
                  <a:lumMod val="50000"/>
                </a:schemeClr>
              </a:solidFill>
            </a:endParaRPr>
          </a:p>
        </p:txBody>
      </p:sp>
      <p:pic>
        <p:nvPicPr>
          <p:cNvPr id="12" name="Picture 11">
            <a:extLst>
              <a:ext uri="{FF2B5EF4-FFF2-40B4-BE49-F238E27FC236}">
                <a16:creationId xmlns:a16="http://schemas.microsoft.com/office/drawing/2014/main" id="{81807CEF-A7C5-43C1-9033-B316C1666646}"/>
              </a:ext>
            </a:extLst>
          </p:cNvPr>
          <p:cNvPicPr>
            <a:picLocks noChangeAspect="1"/>
          </p:cNvPicPr>
          <p:nvPr/>
        </p:nvPicPr>
        <p:blipFill>
          <a:blip r:embed="rId2"/>
          <a:stretch>
            <a:fillRect/>
          </a:stretch>
        </p:blipFill>
        <p:spPr>
          <a:xfrm>
            <a:off x="4910665" y="2014125"/>
            <a:ext cx="3642567" cy="2281838"/>
          </a:xfrm>
          <a:prstGeom prst="rect">
            <a:avLst/>
          </a:prstGeom>
        </p:spPr>
      </p:pic>
      <p:sp>
        <p:nvSpPr>
          <p:cNvPr id="9" name="Arrow: Left-Right 8">
            <a:extLst>
              <a:ext uri="{FF2B5EF4-FFF2-40B4-BE49-F238E27FC236}">
                <a16:creationId xmlns:a16="http://schemas.microsoft.com/office/drawing/2014/main" id="{CB226538-982C-43F6-8EDA-60B4FC3582A3}"/>
              </a:ext>
            </a:extLst>
          </p:cNvPr>
          <p:cNvSpPr/>
          <p:nvPr/>
        </p:nvSpPr>
        <p:spPr>
          <a:xfrm>
            <a:off x="4080386" y="1485280"/>
            <a:ext cx="996899" cy="249118"/>
          </a:xfrm>
          <a:prstGeom prst="lef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52" name="Picture 4" descr="Path to gathering patient input &#10;• p&quot;nt &#10;• Industry &amp; Academia &#10;Define &#10;collaboration &#10;goals &#10;• Industry Academia &#10;Educate patients &#10;on Preclinical &#10;Research &#10;• Other in f ormation &#10;• patient Organizaüon &#10;• IrK*ustry &amp;Academia &#10;Develop &#10;questions &#10;m Qde &#10;patent Q &#10;• Indu*ry &amp; &#10;o Preclinical Re*arch &#10;Tea &#10;r Clinica &#10;• Organization &#10;Initial Forum &#10;• patient Orga &#10;Identify &#10;potential &#10;patients &#10;t Orgmiza€on &#10;• patie1tS &#10;• Email, social media &#10;• patiert &#10;Profile &#10;potential &#10;patients &#10;• Organ &#10;• Induqry &amp; Academia &#10;Select &amp; invite &#10;patients &#10;Patients ready &#10;• Patient SneyS &#10;• periodic Meetings &#10;• Patient Advisory Board Meetings &#10;PATIENT FOCUSED &#10;MEDICINES DEVELOPMENT ">
            <a:extLst>
              <a:ext uri="{FF2B5EF4-FFF2-40B4-BE49-F238E27FC236}">
                <a16:creationId xmlns:a16="http://schemas.microsoft.com/office/drawing/2014/main" id="{DB07152A-1847-403C-ACE4-9EDADE8AB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00" y="2048775"/>
            <a:ext cx="2207733" cy="1247216"/>
          </a:xfrm>
          <a:prstGeom prst="rect">
            <a:avLst/>
          </a:prstGeom>
          <a:noFill/>
          <a:ln>
            <a:solidFill>
              <a:srgbClr val="FFFFFF"/>
            </a:solidFill>
          </a:ln>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F3EF3976-07C9-422B-803B-9A81EB8E7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299" y="2485025"/>
            <a:ext cx="1784585" cy="1655800"/>
          </a:xfrm>
          <a:prstGeom prst="rect">
            <a:avLst/>
          </a:prstGeom>
          <a:noFill/>
          <a:ln>
            <a:solidFill>
              <a:srgbClr val="FFFFFF"/>
            </a:solidFill>
          </a:ln>
          <a:extLst>
            <a:ext uri="{909E8E84-426E-40dd-AFC4-6F175D3DCCD1}">
              <a14:hiddenFill xmlns:a14="http://schemas.microsoft.com/office/drawing/2010/main" xmlns="">
                <a:solidFill>
                  <a:srgbClr val="FFFFFF"/>
                </a:solidFill>
              </a14:hiddenFill>
            </a:ext>
          </a:extLst>
        </p:spPr>
      </p:pic>
      <p:pic>
        <p:nvPicPr>
          <p:cNvPr id="2050" name="Picture 2">
            <a:extLst>
              <a:ext uri="{FF2B5EF4-FFF2-40B4-BE49-F238E27FC236}">
                <a16:creationId xmlns:a16="http://schemas.microsoft.com/office/drawing/2014/main" id="{63637A53-8E51-4F72-B42D-DBD901AB2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00" y="3329859"/>
            <a:ext cx="2207733" cy="16558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FBA4F236-53D2-4175-AD0E-593FEC700A11}"/>
              </a:ext>
            </a:extLst>
          </p:cNvPr>
          <p:cNvPicPr>
            <a:picLocks noChangeAspect="1"/>
          </p:cNvPicPr>
          <p:nvPr/>
        </p:nvPicPr>
        <p:blipFill>
          <a:blip r:embed="rId6"/>
          <a:stretch>
            <a:fillRect/>
          </a:stretch>
        </p:blipFill>
        <p:spPr>
          <a:xfrm>
            <a:off x="1915533" y="4949881"/>
            <a:ext cx="2482483" cy="1587522"/>
          </a:xfrm>
          <a:prstGeom prst="rect">
            <a:avLst/>
          </a:prstGeom>
        </p:spPr>
      </p:pic>
      <p:pic>
        <p:nvPicPr>
          <p:cNvPr id="15" name="Picture 14">
            <a:extLst>
              <a:ext uri="{FF2B5EF4-FFF2-40B4-BE49-F238E27FC236}">
                <a16:creationId xmlns:a16="http://schemas.microsoft.com/office/drawing/2014/main" id="{AFF6F6A5-E09C-47E3-A936-F07F9BC1C04A}"/>
              </a:ext>
            </a:extLst>
          </p:cNvPr>
          <p:cNvPicPr>
            <a:picLocks noChangeAspect="1"/>
          </p:cNvPicPr>
          <p:nvPr/>
        </p:nvPicPr>
        <p:blipFill>
          <a:blip r:embed="rId7"/>
          <a:stretch>
            <a:fillRect/>
          </a:stretch>
        </p:blipFill>
        <p:spPr>
          <a:xfrm>
            <a:off x="4910665" y="4363699"/>
            <a:ext cx="3642567" cy="2128385"/>
          </a:xfrm>
          <a:prstGeom prst="rect">
            <a:avLst/>
          </a:prstGeom>
        </p:spPr>
      </p:pic>
      <p:sp>
        <p:nvSpPr>
          <p:cNvPr id="8" name="Rectangle 7"/>
          <p:cNvSpPr/>
          <p:nvPr/>
        </p:nvSpPr>
        <p:spPr>
          <a:xfrm>
            <a:off x="296172" y="1912954"/>
            <a:ext cx="4199628" cy="4788970"/>
          </a:xfrm>
          <a:prstGeom prst="rect">
            <a:avLst/>
          </a:prstGeom>
          <a:solidFill>
            <a:schemeClr val="accent3">
              <a:alpha val="1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p:cNvSpPr/>
          <p:nvPr/>
        </p:nvSpPr>
        <p:spPr>
          <a:xfrm>
            <a:off x="4648200" y="1912954"/>
            <a:ext cx="4199628" cy="4788970"/>
          </a:xfrm>
          <a:prstGeom prst="rect">
            <a:avLst/>
          </a:prstGeom>
          <a:solidFill>
            <a:schemeClr val="accent3">
              <a:alpha val="1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855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290193"/>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a:xfrm>
            <a:off x="347579" y="1276633"/>
            <a:ext cx="8462210" cy="4508584"/>
          </a:xfrm>
        </p:spPr>
        <p:txBody>
          <a:bodyPr/>
          <a:lstStyle/>
          <a:p>
            <a:pPr marL="0" indent="0">
              <a:buNone/>
            </a:pPr>
            <a:r>
              <a:rPr lang="en-US" sz="2800" b="1" dirty="0"/>
              <a:t>How clear is the intersection between patient engagement and </a:t>
            </a:r>
            <a:r>
              <a:rPr lang="en-US" sz="2800" b="1" dirty="0" err="1"/>
              <a:t>QbD</a:t>
            </a:r>
            <a:r>
              <a:rPr lang="en-US" sz="2800" b="1" dirty="0"/>
              <a:t>?</a:t>
            </a:r>
          </a:p>
          <a:p>
            <a:pPr marL="457200" indent="-457200">
              <a:buSzPct val="100000"/>
              <a:buAutoNum type="alphaLcParenR"/>
            </a:pPr>
            <a:r>
              <a:rPr lang="en-US" sz="2800" dirty="0"/>
              <a:t>Very clear</a:t>
            </a:r>
          </a:p>
          <a:p>
            <a:pPr marL="457200" indent="-457200">
              <a:buSzPct val="100000"/>
              <a:buAutoNum type="alphaLcParenR"/>
            </a:pPr>
            <a:r>
              <a:rPr lang="en-US" sz="2800" dirty="0"/>
              <a:t>Somewhat clear</a:t>
            </a:r>
          </a:p>
          <a:p>
            <a:pPr marL="457200" indent="-457200">
              <a:buSzPct val="100000"/>
              <a:buAutoNum type="alphaLcParenR"/>
            </a:pPr>
            <a:r>
              <a:rPr lang="en-US" sz="2800" dirty="0"/>
              <a:t>Not very clear</a:t>
            </a:r>
          </a:p>
          <a:p>
            <a:pPr marL="457200" indent="-457200">
              <a:buSzPct val="100000"/>
              <a:buAutoNum type="alphaLcParenR"/>
            </a:pPr>
            <a:r>
              <a:rPr lang="en-US" sz="2800" dirty="0"/>
              <a:t>Not at all clear</a:t>
            </a:r>
          </a:p>
          <a:p>
            <a:pPr marL="457200" indent="-457200">
              <a:buSzPct val="100000"/>
              <a:buAutoNum type="alphaLcParenR"/>
            </a:pPr>
            <a:r>
              <a:rPr lang="en-US" sz="2800" dirty="0"/>
              <a:t>I’m not sure yet</a:t>
            </a:r>
          </a:p>
        </p:txBody>
      </p:sp>
      <p:sp>
        <p:nvSpPr>
          <p:cNvPr id="5" name="TextBox 4">
            <a:extLst>
              <a:ext uri="{FF2B5EF4-FFF2-40B4-BE49-F238E27FC236}">
                <a16:creationId xmlns:a16="http://schemas.microsoft.com/office/drawing/2014/main" id="{140EE8F7-F113-4D27-BCB8-50D329BCD2BF}"/>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7"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9295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1F6FF-06A6-40BD-B98F-75389AAB7FAF}"/>
              </a:ext>
            </a:extLst>
          </p:cNvPr>
          <p:cNvSpPr>
            <a:spLocks noGrp="1"/>
          </p:cNvSpPr>
          <p:nvPr>
            <p:ph type="title"/>
          </p:nvPr>
        </p:nvSpPr>
        <p:spPr/>
        <p:txBody>
          <a:bodyPr/>
          <a:lstStyle/>
          <a:p>
            <a:r>
              <a:rPr lang="en-US" dirty="0"/>
              <a:t>Aligning Patient Engagement and </a:t>
            </a:r>
            <a:r>
              <a:rPr lang="en-US" dirty="0" err="1"/>
              <a:t>QbD</a:t>
            </a:r>
            <a:r>
              <a:rPr lang="en-US" dirty="0"/>
              <a:t>: Case Studies</a:t>
            </a:r>
          </a:p>
        </p:txBody>
      </p:sp>
      <p:sp>
        <p:nvSpPr>
          <p:cNvPr id="3" name="Content Placeholder 2">
            <a:extLst>
              <a:ext uri="{FF2B5EF4-FFF2-40B4-BE49-F238E27FC236}">
                <a16:creationId xmlns:a16="http://schemas.microsoft.com/office/drawing/2014/main" id="{0B29A824-E875-4EE5-8513-C6D0DD2CAFF1}"/>
              </a:ext>
            </a:extLst>
          </p:cNvPr>
          <p:cNvSpPr>
            <a:spLocks noGrp="1"/>
          </p:cNvSpPr>
          <p:nvPr>
            <p:ph sz="quarter" idx="11"/>
          </p:nvPr>
        </p:nvSpPr>
        <p:spPr/>
        <p:txBody>
          <a:bodyPr/>
          <a:lstStyle/>
          <a:p>
            <a:r>
              <a:rPr lang="en-US" b="1" dirty="0"/>
              <a:t>Karlin Schroeder, </a:t>
            </a:r>
            <a:r>
              <a:rPr lang="en-US" dirty="0"/>
              <a:t>Parkinson’s Foundation</a:t>
            </a:r>
          </a:p>
          <a:p>
            <a:r>
              <a:rPr lang="en-US" b="1" dirty="0"/>
              <a:t>Jaye Bea Smalley, </a:t>
            </a:r>
            <a:r>
              <a:rPr lang="en-US" dirty="0" err="1"/>
              <a:t>Immunovant</a:t>
            </a:r>
            <a:endParaRPr lang="en-US" dirty="0"/>
          </a:p>
          <a:p>
            <a:r>
              <a:rPr lang="en-US" b="1" dirty="0"/>
              <a:t>Rick Bangs, </a:t>
            </a:r>
            <a:r>
              <a:rPr lang="en-US" dirty="0"/>
              <a:t>Cancer Research Advocate</a:t>
            </a:r>
          </a:p>
        </p:txBody>
      </p:sp>
    </p:spTree>
    <p:extLst>
      <p:ext uri="{BB962C8B-B14F-4D97-AF65-F5344CB8AC3E}">
        <p14:creationId xmlns:p14="http://schemas.microsoft.com/office/powerpoint/2010/main" val="7241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EBDF0-CEA2-4571-B2C7-E1AEFAD1CC7E}"/>
              </a:ext>
            </a:extLst>
          </p:cNvPr>
          <p:cNvSpPr>
            <a:spLocks noGrp="1"/>
          </p:cNvSpPr>
          <p:nvPr>
            <p:ph type="title"/>
          </p:nvPr>
        </p:nvSpPr>
        <p:spPr>
          <a:xfrm>
            <a:off x="347579" y="3043767"/>
            <a:ext cx="8462210" cy="770467"/>
          </a:xfrm>
        </p:spPr>
        <p:txBody>
          <a:bodyPr/>
          <a:lstStyle/>
          <a:p>
            <a:pPr algn="ctr"/>
            <a:r>
              <a:rPr lang="en-US" dirty="0"/>
              <a:t>Case Study 1: </a:t>
            </a:r>
            <a:br>
              <a:rPr lang="en-US" dirty="0"/>
            </a:br>
            <a:r>
              <a:rPr lang="en-US" dirty="0"/>
              <a:t>Improving a Phase II Drug Trial</a:t>
            </a:r>
          </a:p>
        </p:txBody>
      </p:sp>
    </p:spTree>
    <p:extLst>
      <p:ext uri="{BB962C8B-B14F-4D97-AF65-F5344CB8AC3E}">
        <p14:creationId xmlns:p14="http://schemas.microsoft.com/office/powerpoint/2010/main" val="1995811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EBDF0-CEA2-4571-B2C7-E1AEFAD1CC7E}"/>
              </a:ext>
            </a:extLst>
          </p:cNvPr>
          <p:cNvSpPr>
            <a:spLocks noGrp="1"/>
          </p:cNvSpPr>
          <p:nvPr>
            <p:ph type="title"/>
          </p:nvPr>
        </p:nvSpPr>
        <p:spPr>
          <a:xfrm>
            <a:off x="347579" y="538859"/>
            <a:ext cx="8462210" cy="770467"/>
          </a:xfrm>
        </p:spPr>
        <p:txBody>
          <a:bodyPr anchor="t"/>
          <a:lstStyle/>
          <a:p>
            <a:pPr algn="ctr"/>
            <a:r>
              <a:rPr lang="en-US" dirty="0"/>
              <a:t>Parkinson’s Foundation Case Study</a:t>
            </a:r>
          </a:p>
        </p:txBody>
      </p:sp>
      <p:sp>
        <p:nvSpPr>
          <p:cNvPr id="5" name="Content Placeholder 4">
            <a:extLst>
              <a:ext uri="{FF2B5EF4-FFF2-40B4-BE49-F238E27FC236}">
                <a16:creationId xmlns:a16="http://schemas.microsoft.com/office/drawing/2014/main" id="{1FB7A182-CF84-4904-8426-E96FE7909DE0}"/>
              </a:ext>
            </a:extLst>
          </p:cNvPr>
          <p:cNvSpPr>
            <a:spLocks noGrp="1"/>
          </p:cNvSpPr>
          <p:nvPr>
            <p:ph idx="1"/>
          </p:nvPr>
        </p:nvSpPr>
        <p:spPr>
          <a:xfrm>
            <a:off x="347580" y="1336347"/>
            <a:ext cx="3908585" cy="5177556"/>
          </a:xfrm>
        </p:spPr>
        <p:txBody>
          <a:bodyPr/>
          <a:lstStyle/>
          <a:p>
            <a:pPr marL="0" indent="0" algn="ctr">
              <a:buNone/>
            </a:pPr>
            <a:r>
              <a:rPr lang="en-US" b="1" dirty="0"/>
              <a:t>Patient Engagement Perspective</a:t>
            </a:r>
          </a:p>
          <a:p>
            <a:pPr marL="0" indent="0" algn="ctr">
              <a:spcBef>
                <a:spcPts val="800"/>
              </a:spcBef>
              <a:spcAft>
                <a:spcPts val="1800"/>
              </a:spcAft>
              <a:buNone/>
            </a:pPr>
            <a:r>
              <a:rPr lang="en-US" sz="2000" dirty="0"/>
              <a:t>2016</a:t>
            </a:r>
          </a:p>
          <a:p>
            <a:r>
              <a:rPr lang="en-US" dirty="0"/>
              <a:t>How can we make this study meet community needs and priorities?</a:t>
            </a:r>
          </a:p>
          <a:p>
            <a:pPr>
              <a:spcBef>
                <a:spcPts val="3200"/>
              </a:spcBef>
            </a:pPr>
            <a:r>
              <a:rPr lang="en-US" dirty="0"/>
              <a:t>How can we reduce study burden so all stakeholders get to our shared goal: better therapies on the market more quickly?</a:t>
            </a:r>
          </a:p>
        </p:txBody>
      </p:sp>
      <p:sp>
        <p:nvSpPr>
          <p:cNvPr id="7" name="Content Placeholder 4">
            <a:extLst>
              <a:ext uri="{FF2B5EF4-FFF2-40B4-BE49-F238E27FC236}">
                <a16:creationId xmlns:a16="http://schemas.microsoft.com/office/drawing/2014/main" id="{2C06F23B-A987-4D41-AA36-6406A1C6BD57}"/>
              </a:ext>
            </a:extLst>
          </p:cNvPr>
          <p:cNvSpPr txBox="1">
            <a:spLocks/>
          </p:cNvSpPr>
          <p:nvPr/>
        </p:nvSpPr>
        <p:spPr>
          <a:xfrm>
            <a:off x="5313124" y="1338046"/>
            <a:ext cx="3496665" cy="5177556"/>
          </a:xfrm>
          <a:prstGeom prst="rect">
            <a:avLst/>
          </a:prstGeom>
        </p:spPr>
        <p:txBody>
          <a:bodyPr vert="horz" lIns="0" tIns="0" rIns="0" bIns="0" rtlCol="0">
            <a:noAutofit/>
          </a:bodyPr>
          <a:lstStyle>
            <a:lvl1pPr marL="227013" indent="-227013" algn="l" defTabSz="457200" rtl="0" eaLnBrk="1" latinLnBrk="0" hangingPunct="1">
              <a:lnSpc>
                <a:spcPct val="95000"/>
              </a:lnSpc>
              <a:spcBef>
                <a:spcPts val="1400"/>
              </a:spcBef>
              <a:buSzPct val="130000"/>
              <a:buFontTx/>
              <a:buBlip>
                <a:blip r:embed="rId3"/>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QbD                         Perspective </a:t>
            </a:r>
          </a:p>
          <a:p>
            <a:pPr marL="0" indent="0" algn="ctr">
              <a:spcBef>
                <a:spcPts val="800"/>
              </a:spcBef>
              <a:spcAft>
                <a:spcPts val="1800"/>
              </a:spcAft>
              <a:buNone/>
            </a:pPr>
            <a:r>
              <a:rPr lang="en-US" sz="2000" dirty="0"/>
              <a:t>2020</a:t>
            </a:r>
          </a:p>
          <a:p>
            <a:r>
              <a:rPr lang="en-US" dirty="0"/>
              <a:t>Critical to quality factors                     </a:t>
            </a:r>
          </a:p>
          <a:p>
            <a:pPr lvl="1"/>
            <a:r>
              <a:rPr lang="en-US" dirty="0"/>
              <a:t>Endpoints</a:t>
            </a:r>
          </a:p>
          <a:p>
            <a:pPr lvl="1"/>
            <a:r>
              <a:rPr lang="en-US" dirty="0"/>
              <a:t>Study Feasibility</a:t>
            </a:r>
          </a:p>
          <a:p>
            <a:pPr>
              <a:spcBef>
                <a:spcPts val="3200"/>
              </a:spcBef>
            </a:pPr>
            <a:r>
              <a:rPr lang="en-US" dirty="0"/>
              <a:t>Critical to quality factors</a:t>
            </a:r>
          </a:p>
          <a:p>
            <a:pPr lvl="1"/>
            <a:r>
              <a:rPr lang="en-US" dirty="0"/>
              <a:t>Accrual</a:t>
            </a:r>
          </a:p>
          <a:p>
            <a:pPr lvl="1"/>
            <a:r>
              <a:rPr lang="en-US" dirty="0"/>
              <a:t>Retention</a:t>
            </a:r>
          </a:p>
          <a:p>
            <a:pPr marL="404812" lvl="1" indent="0">
              <a:buNone/>
            </a:pPr>
            <a:endParaRPr lang="en-US" dirty="0"/>
          </a:p>
        </p:txBody>
      </p:sp>
      <p:cxnSp>
        <p:nvCxnSpPr>
          <p:cNvPr id="3" name="Straight Connector 2">
            <a:extLst>
              <a:ext uri="{FF2B5EF4-FFF2-40B4-BE49-F238E27FC236}">
                <a16:creationId xmlns:a16="http://schemas.microsoft.com/office/drawing/2014/main" id="{CE9CACC4-473A-3444-8605-F2507B9236CE}"/>
              </a:ext>
            </a:extLst>
          </p:cNvPr>
          <p:cNvCxnSpPr>
            <a:cxnSpLocks/>
          </p:cNvCxnSpPr>
          <p:nvPr/>
        </p:nvCxnSpPr>
        <p:spPr>
          <a:xfrm>
            <a:off x="347579" y="2661405"/>
            <a:ext cx="846221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962C59B-B363-AB4C-8C12-FAAF953CAD66}"/>
              </a:ext>
            </a:extLst>
          </p:cNvPr>
          <p:cNvCxnSpPr>
            <a:cxnSpLocks/>
          </p:cNvCxnSpPr>
          <p:nvPr/>
        </p:nvCxnSpPr>
        <p:spPr>
          <a:xfrm>
            <a:off x="347579" y="4139330"/>
            <a:ext cx="846221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4338936" y="1681705"/>
            <a:ext cx="601249" cy="202505"/>
            <a:chOff x="4572000" y="1465545"/>
            <a:chExt cx="601249" cy="202505"/>
          </a:xfrm>
        </p:grpSpPr>
        <p:cxnSp>
          <p:nvCxnSpPr>
            <p:cNvPr id="6" name="Straight Connector 5">
              <a:extLst>
                <a:ext uri="{FF2B5EF4-FFF2-40B4-BE49-F238E27FC236}">
                  <a16:creationId xmlns:a16="http://schemas.microsoft.com/office/drawing/2014/main" id="{1997B67A-07A5-254C-903F-B62E9D7300C3}"/>
                </a:ext>
              </a:extLst>
            </p:cNvPr>
            <p:cNvCxnSpPr>
              <a:cxnSpLocks/>
            </p:cNvCxnSpPr>
            <p:nvPr/>
          </p:nvCxnSpPr>
          <p:spPr>
            <a:xfrm flipH="1">
              <a:off x="4572000" y="1465545"/>
              <a:ext cx="601249" cy="0"/>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D14BD47-6BFB-6A46-836E-5DEC96535E30}"/>
                </a:ext>
              </a:extLst>
            </p:cNvPr>
            <p:cNvCxnSpPr>
              <a:cxnSpLocks/>
            </p:cNvCxnSpPr>
            <p:nvPr/>
          </p:nvCxnSpPr>
          <p:spPr>
            <a:xfrm flipH="1">
              <a:off x="4572000" y="1668050"/>
              <a:ext cx="601249" cy="0"/>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grpSp>
      <p:sp>
        <p:nvSpPr>
          <p:cNvPr id="13" name="Right Arrow 12">
            <a:extLst>
              <a:ext uri="{FF2B5EF4-FFF2-40B4-BE49-F238E27FC236}">
                <a16:creationId xmlns:a16="http://schemas.microsoft.com/office/drawing/2014/main" id="{44F72049-5821-E64C-878E-337379670189}"/>
              </a:ext>
            </a:extLst>
          </p:cNvPr>
          <p:cNvSpPr/>
          <p:nvPr/>
        </p:nvSpPr>
        <p:spPr>
          <a:xfrm>
            <a:off x="4382777" y="3240691"/>
            <a:ext cx="513567" cy="206470"/>
          </a:xfrm>
          <a:prstGeom prst="rightArrow">
            <a:avLst/>
          </a:prstGeom>
          <a:solidFill>
            <a:srgbClr val="00A6C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DCC85D8-3D7C-4941-BB33-EB38CFE91D1B}"/>
              </a:ext>
            </a:extLst>
          </p:cNvPr>
          <p:cNvSpPr/>
          <p:nvPr/>
        </p:nvSpPr>
        <p:spPr>
          <a:xfrm>
            <a:off x="4382777" y="4921265"/>
            <a:ext cx="513567" cy="206470"/>
          </a:xfrm>
          <a:prstGeom prst="rightArrow">
            <a:avLst/>
          </a:prstGeom>
          <a:solidFill>
            <a:srgbClr val="00A6C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956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EBDF0-CEA2-4571-B2C7-E1AEFAD1CC7E}"/>
              </a:ext>
            </a:extLst>
          </p:cNvPr>
          <p:cNvSpPr>
            <a:spLocks noGrp="1"/>
          </p:cNvSpPr>
          <p:nvPr>
            <p:ph type="title"/>
          </p:nvPr>
        </p:nvSpPr>
        <p:spPr/>
        <p:txBody>
          <a:bodyPr anchor="t"/>
          <a:lstStyle/>
          <a:p>
            <a:r>
              <a:rPr lang="en-US" dirty="0"/>
              <a:t>Methods and Outcomes</a:t>
            </a:r>
          </a:p>
        </p:txBody>
      </p:sp>
      <p:sp>
        <p:nvSpPr>
          <p:cNvPr id="5" name="Content Placeholder 4">
            <a:extLst>
              <a:ext uri="{FF2B5EF4-FFF2-40B4-BE49-F238E27FC236}">
                <a16:creationId xmlns:a16="http://schemas.microsoft.com/office/drawing/2014/main" id="{1FB7A182-CF84-4904-8426-E96FE7909DE0}"/>
              </a:ext>
            </a:extLst>
          </p:cNvPr>
          <p:cNvSpPr>
            <a:spLocks noGrp="1"/>
          </p:cNvSpPr>
          <p:nvPr>
            <p:ph idx="1"/>
          </p:nvPr>
        </p:nvSpPr>
        <p:spPr>
          <a:xfrm>
            <a:off x="479521" y="3579250"/>
            <a:ext cx="7964576" cy="2270664"/>
          </a:xfrm>
        </p:spPr>
        <p:txBody>
          <a:bodyPr/>
          <a:lstStyle/>
          <a:p>
            <a:pPr marL="0" indent="0">
              <a:buNone/>
            </a:pPr>
            <a:endParaRPr lang="en-US" dirty="0"/>
          </a:p>
          <a:p>
            <a:r>
              <a:rPr lang="en-US" dirty="0"/>
              <a:t>Impact</a:t>
            </a:r>
          </a:p>
          <a:p>
            <a:pPr lvl="1"/>
            <a:r>
              <a:rPr lang="en-US" dirty="0"/>
              <a:t>3 changes directly to study protocol</a:t>
            </a:r>
          </a:p>
          <a:p>
            <a:pPr lvl="1"/>
            <a:r>
              <a:rPr lang="en-US" dirty="0"/>
              <a:t>5 other recommendations adapted to improve study</a:t>
            </a:r>
          </a:p>
        </p:txBody>
      </p:sp>
      <p:pic>
        <p:nvPicPr>
          <p:cNvPr id="6" name="Picture 14" descr="Picture 14">
            <a:extLst>
              <a:ext uri="{FF2B5EF4-FFF2-40B4-BE49-F238E27FC236}">
                <a16:creationId xmlns:a16="http://schemas.microsoft.com/office/drawing/2014/main" id="{9A9B34E9-07A2-1E4D-A8C5-9B26B0EBCAD8}"/>
              </a:ext>
            </a:extLst>
          </p:cNvPr>
          <p:cNvPicPr>
            <a:picLocks noChangeAspect="1"/>
          </p:cNvPicPr>
          <p:nvPr/>
        </p:nvPicPr>
        <p:blipFill>
          <a:blip r:embed="rId3"/>
          <a:stretch>
            <a:fillRect/>
          </a:stretch>
        </p:blipFill>
        <p:spPr>
          <a:xfrm>
            <a:off x="454122" y="2391576"/>
            <a:ext cx="2353268" cy="1559041"/>
          </a:xfrm>
          <a:prstGeom prst="rect">
            <a:avLst/>
          </a:prstGeom>
          <a:ln w="12700">
            <a:miter lim="400000"/>
          </a:ln>
        </p:spPr>
      </p:pic>
      <p:pic>
        <p:nvPicPr>
          <p:cNvPr id="3" name="Picture 2" descr="A group of people looking at a computer&#10;&#10;Description automatically generated">
            <a:extLst>
              <a:ext uri="{FF2B5EF4-FFF2-40B4-BE49-F238E27FC236}">
                <a16:creationId xmlns:a16="http://schemas.microsoft.com/office/drawing/2014/main" id="{D35EB279-49F1-AB43-8A9B-C0927C152EE7}"/>
              </a:ext>
            </a:extLst>
          </p:cNvPr>
          <p:cNvPicPr>
            <a:picLocks noChangeAspect="1"/>
          </p:cNvPicPr>
          <p:nvPr/>
        </p:nvPicPr>
        <p:blipFill>
          <a:blip r:embed="rId4"/>
          <a:stretch>
            <a:fillRect/>
          </a:stretch>
        </p:blipFill>
        <p:spPr>
          <a:xfrm>
            <a:off x="3258818" y="2385602"/>
            <a:ext cx="2453405" cy="1629824"/>
          </a:xfrm>
          <a:prstGeom prst="rect">
            <a:avLst/>
          </a:prstGeom>
        </p:spPr>
      </p:pic>
      <p:pic>
        <p:nvPicPr>
          <p:cNvPr id="9" name="Picture 8" descr="A picture containing indoor, person, table, sitting&#10;&#10;Description automatically generated">
            <a:extLst>
              <a:ext uri="{FF2B5EF4-FFF2-40B4-BE49-F238E27FC236}">
                <a16:creationId xmlns:a16="http://schemas.microsoft.com/office/drawing/2014/main" id="{249BEDE9-4DBA-A649-B2C2-4B3E1DBE72B9}"/>
              </a:ext>
            </a:extLst>
          </p:cNvPr>
          <p:cNvPicPr>
            <a:picLocks noChangeAspect="1"/>
          </p:cNvPicPr>
          <p:nvPr/>
        </p:nvPicPr>
        <p:blipFill>
          <a:blip r:embed="rId5"/>
          <a:stretch>
            <a:fillRect/>
          </a:stretch>
        </p:blipFill>
        <p:spPr>
          <a:xfrm>
            <a:off x="6163651" y="2352314"/>
            <a:ext cx="2453405" cy="1633996"/>
          </a:xfrm>
          <a:prstGeom prst="rect">
            <a:avLst/>
          </a:prstGeom>
        </p:spPr>
      </p:pic>
      <p:sp>
        <p:nvSpPr>
          <p:cNvPr id="10" name="Content Placeholder 4">
            <a:extLst>
              <a:ext uri="{FF2B5EF4-FFF2-40B4-BE49-F238E27FC236}">
                <a16:creationId xmlns:a16="http://schemas.microsoft.com/office/drawing/2014/main" id="{280F03DA-3976-8946-8525-265900D8A455}"/>
              </a:ext>
            </a:extLst>
          </p:cNvPr>
          <p:cNvSpPr txBox="1">
            <a:spLocks/>
          </p:cNvSpPr>
          <p:nvPr/>
        </p:nvSpPr>
        <p:spPr>
          <a:xfrm>
            <a:off x="526944" y="447702"/>
            <a:ext cx="8137535" cy="2270664"/>
          </a:xfrm>
          <a:prstGeom prst="rect">
            <a:avLst/>
          </a:prstGeom>
        </p:spPr>
        <p:txBody>
          <a:bodyPr vert="horz" lIns="0" tIns="0" rIns="0" bIns="0" rtlCol="0">
            <a:noAutofit/>
          </a:bodyPr>
          <a:lstStyle>
            <a:lvl1pPr marL="227013" indent="-227013" algn="l" defTabSz="457200" rtl="0" eaLnBrk="1" latinLnBrk="0" hangingPunct="1">
              <a:lnSpc>
                <a:spcPct val="95000"/>
              </a:lnSpc>
              <a:spcBef>
                <a:spcPts val="1400"/>
              </a:spcBef>
              <a:buSzPct val="130000"/>
              <a:buFontTx/>
              <a:buBlip>
                <a:blip r:embed="rId6"/>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endParaRPr lang="en-US" dirty="0"/>
          </a:p>
        </p:txBody>
      </p:sp>
      <p:sp>
        <p:nvSpPr>
          <p:cNvPr id="11" name="Content Placeholder 4">
            <a:extLst>
              <a:ext uri="{FF2B5EF4-FFF2-40B4-BE49-F238E27FC236}">
                <a16:creationId xmlns:a16="http://schemas.microsoft.com/office/drawing/2014/main" id="{A80F0101-3405-1141-AB08-8F7D3ADFD0FB}"/>
              </a:ext>
            </a:extLst>
          </p:cNvPr>
          <p:cNvSpPr txBox="1">
            <a:spLocks/>
          </p:cNvSpPr>
          <p:nvPr/>
        </p:nvSpPr>
        <p:spPr>
          <a:xfrm>
            <a:off x="1193505" y="1219178"/>
            <a:ext cx="8137535" cy="1011546"/>
          </a:xfrm>
          <a:prstGeom prst="rect">
            <a:avLst/>
          </a:prstGeom>
        </p:spPr>
        <p:txBody>
          <a:bodyPr vert="horz" lIns="0" tIns="0" rIns="0" bIns="0" rtlCol="0">
            <a:noAutofit/>
          </a:bodyPr>
          <a:lstStyle>
            <a:lvl1pPr marL="227013" indent="-227013" algn="l" defTabSz="457200" rtl="0" eaLnBrk="1" latinLnBrk="0" hangingPunct="1">
              <a:lnSpc>
                <a:spcPct val="95000"/>
              </a:lnSpc>
              <a:spcBef>
                <a:spcPts val="1400"/>
              </a:spcBef>
              <a:buSzPct val="130000"/>
              <a:buFontTx/>
              <a:buBlip>
                <a:blip r:embed="rId6"/>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a:t>Patient Advisory Board </a:t>
            </a:r>
          </a:p>
          <a:p>
            <a:pPr marL="0" indent="0">
              <a:buFontTx/>
              <a:buNone/>
            </a:pPr>
            <a:r>
              <a:rPr lang="en-US" dirty="0"/>
              <a:t>Patient Engagement at Clinical Operations Meetings</a:t>
            </a:r>
          </a:p>
        </p:txBody>
      </p:sp>
      <p:sp>
        <p:nvSpPr>
          <p:cNvPr id="12" name="Rectangle 11" descr="Meeting">
            <a:extLst>
              <a:ext uri="{FF2B5EF4-FFF2-40B4-BE49-F238E27FC236}">
                <a16:creationId xmlns:a16="http://schemas.microsoft.com/office/drawing/2014/main" id="{C8A0B1F4-BF12-4D48-95C3-F6B54D63C317}"/>
              </a:ext>
            </a:extLst>
          </p:cNvPr>
          <p:cNvSpPr/>
          <p:nvPr/>
        </p:nvSpPr>
        <p:spPr>
          <a:xfrm>
            <a:off x="347579" y="1134956"/>
            <a:ext cx="569073" cy="5690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13" name="Rectangle 12" descr="Head with Gears">
            <a:extLst>
              <a:ext uri="{FF2B5EF4-FFF2-40B4-BE49-F238E27FC236}">
                <a16:creationId xmlns:a16="http://schemas.microsoft.com/office/drawing/2014/main" id="{CD7C3558-7DC6-3345-A1C3-D51B6ADF8836}"/>
              </a:ext>
            </a:extLst>
          </p:cNvPr>
          <p:cNvSpPr/>
          <p:nvPr/>
        </p:nvSpPr>
        <p:spPr>
          <a:xfrm>
            <a:off x="347578" y="1661651"/>
            <a:ext cx="569073" cy="56907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Content Placeholder 4">
            <a:extLst>
              <a:ext uri="{FF2B5EF4-FFF2-40B4-BE49-F238E27FC236}">
                <a16:creationId xmlns:a16="http://schemas.microsoft.com/office/drawing/2014/main" id="{2C51FCC6-7CC9-9B48-95D7-C26CD20C6AB9}"/>
              </a:ext>
            </a:extLst>
          </p:cNvPr>
          <p:cNvSpPr txBox="1">
            <a:spLocks/>
          </p:cNvSpPr>
          <p:nvPr/>
        </p:nvSpPr>
        <p:spPr>
          <a:xfrm>
            <a:off x="479521" y="4797991"/>
            <a:ext cx="7609887" cy="2270664"/>
          </a:xfrm>
          <a:prstGeom prst="rect">
            <a:avLst/>
          </a:prstGeom>
        </p:spPr>
        <p:txBody>
          <a:bodyPr vert="horz" lIns="0" tIns="0" rIns="0" bIns="0" rtlCol="0">
            <a:noAutofit/>
          </a:bodyPr>
          <a:lstStyle>
            <a:lvl1pPr marL="227013" indent="-227013" algn="l" defTabSz="457200" rtl="0" eaLnBrk="1" latinLnBrk="0" hangingPunct="1">
              <a:lnSpc>
                <a:spcPct val="95000"/>
              </a:lnSpc>
              <a:spcBef>
                <a:spcPts val="1400"/>
              </a:spcBef>
              <a:buSzPct val="130000"/>
              <a:buFontTx/>
              <a:buBlip>
                <a:blip r:embed="rId6"/>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endParaRPr lang="en-US" dirty="0"/>
          </a:p>
          <a:p>
            <a:r>
              <a:rPr lang="en-US" dirty="0"/>
              <a:t>Outcomes</a:t>
            </a:r>
          </a:p>
          <a:p>
            <a:pPr lvl="1"/>
            <a:r>
              <a:rPr lang="en-US" dirty="0"/>
              <a:t>Faster study recruitment and better retention</a:t>
            </a:r>
          </a:p>
        </p:txBody>
      </p:sp>
    </p:spTree>
    <p:extLst>
      <p:ext uri="{BB962C8B-B14F-4D97-AF65-F5344CB8AC3E}">
        <p14:creationId xmlns:p14="http://schemas.microsoft.com/office/powerpoint/2010/main" val="76780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43FC-3E4E-9646-B199-95C90360D0D8}"/>
              </a:ext>
            </a:extLst>
          </p:cNvPr>
          <p:cNvSpPr>
            <a:spLocks noGrp="1"/>
          </p:cNvSpPr>
          <p:nvPr>
            <p:ph type="title"/>
          </p:nvPr>
        </p:nvSpPr>
        <p:spPr>
          <a:xfrm>
            <a:off x="347579" y="619919"/>
            <a:ext cx="8462210" cy="770467"/>
          </a:xfrm>
        </p:spPr>
        <p:txBody>
          <a:bodyPr/>
          <a:lstStyle/>
          <a:p>
            <a:r>
              <a:rPr lang="en-US" dirty="0"/>
              <a:t>Basis for Success in Patient Engagement in QbD</a:t>
            </a:r>
          </a:p>
        </p:txBody>
      </p:sp>
      <p:sp>
        <p:nvSpPr>
          <p:cNvPr id="3" name="Content Placeholder 2">
            <a:extLst>
              <a:ext uri="{FF2B5EF4-FFF2-40B4-BE49-F238E27FC236}">
                <a16:creationId xmlns:a16="http://schemas.microsoft.com/office/drawing/2014/main" id="{DA532E75-591B-8045-97F6-B66003F32D1F}"/>
              </a:ext>
            </a:extLst>
          </p:cNvPr>
          <p:cNvSpPr>
            <a:spLocks noGrp="1"/>
          </p:cNvSpPr>
          <p:nvPr>
            <p:ph idx="1"/>
          </p:nvPr>
        </p:nvSpPr>
        <p:spPr>
          <a:xfrm>
            <a:off x="347579" y="1904905"/>
            <a:ext cx="8462210" cy="4204767"/>
          </a:xfrm>
        </p:spPr>
        <p:txBody>
          <a:bodyPr/>
          <a:lstStyle/>
          <a:p>
            <a:pPr>
              <a:spcBef>
                <a:spcPts val="3000"/>
              </a:spcBef>
            </a:pPr>
            <a:r>
              <a:rPr lang="en-US" dirty="0"/>
              <a:t>Critical to quality factors for patient community and research team naturally aligned (ex: reduced study burden benefits everyone) </a:t>
            </a:r>
          </a:p>
          <a:p>
            <a:pPr>
              <a:spcBef>
                <a:spcPts val="3000"/>
              </a:spcBef>
            </a:pPr>
            <a:r>
              <a:rPr lang="en-US" dirty="0"/>
              <a:t>Partners were fully dedicated to patient engagement</a:t>
            </a:r>
          </a:p>
          <a:p>
            <a:pPr>
              <a:spcBef>
                <a:spcPts val="3000"/>
              </a:spcBef>
            </a:pPr>
            <a:r>
              <a:rPr lang="en-US" dirty="0"/>
              <a:t>Patient engagement occurred in a standard way around aspects of the research process that are low hanging fruit.</a:t>
            </a:r>
          </a:p>
          <a:p>
            <a:pPr marL="404812" lvl="1" indent="0">
              <a:spcBef>
                <a:spcPts val="3000"/>
              </a:spcBef>
              <a:buNone/>
            </a:pPr>
            <a:endParaRPr lang="en-US" dirty="0"/>
          </a:p>
          <a:p>
            <a:pPr marL="404812" lvl="1" indent="0">
              <a:spcBef>
                <a:spcPts val="3000"/>
              </a:spcBef>
              <a:buNone/>
            </a:pPr>
            <a:endParaRPr lang="en-US" dirty="0"/>
          </a:p>
        </p:txBody>
      </p:sp>
    </p:spTree>
    <p:extLst>
      <p:ext uri="{BB962C8B-B14F-4D97-AF65-F5344CB8AC3E}">
        <p14:creationId xmlns:p14="http://schemas.microsoft.com/office/powerpoint/2010/main" val="1967771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43FC-3E4E-9646-B199-95C90360D0D8}"/>
              </a:ext>
            </a:extLst>
          </p:cNvPr>
          <p:cNvSpPr>
            <a:spLocks noGrp="1"/>
          </p:cNvSpPr>
          <p:nvPr>
            <p:ph type="title"/>
          </p:nvPr>
        </p:nvSpPr>
        <p:spPr/>
        <p:txBody>
          <a:bodyPr/>
          <a:lstStyle/>
          <a:p>
            <a:r>
              <a:rPr lang="en-US" dirty="0"/>
              <a:t>Gaps/Challenges/What’s Next?</a:t>
            </a:r>
          </a:p>
        </p:txBody>
      </p:sp>
      <p:sp>
        <p:nvSpPr>
          <p:cNvPr id="3" name="Content Placeholder 2">
            <a:extLst>
              <a:ext uri="{FF2B5EF4-FFF2-40B4-BE49-F238E27FC236}">
                <a16:creationId xmlns:a16="http://schemas.microsoft.com/office/drawing/2014/main" id="{DA532E75-591B-8045-97F6-B66003F32D1F}"/>
              </a:ext>
            </a:extLst>
          </p:cNvPr>
          <p:cNvSpPr>
            <a:spLocks noGrp="1"/>
          </p:cNvSpPr>
          <p:nvPr>
            <p:ph idx="1"/>
          </p:nvPr>
        </p:nvSpPr>
        <p:spPr/>
        <p:txBody>
          <a:bodyPr/>
          <a:lstStyle/>
          <a:p>
            <a:pPr>
              <a:spcBef>
                <a:spcPts val="2400"/>
              </a:spcBef>
            </a:pPr>
            <a:r>
              <a:rPr lang="en-US" dirty="0"/>
              <a:t>Patient engagement can often be the overlooked component of QbD. How do we support embedding it as an integral part of the process? </a:t>
            </a:r>
          </a:p>
          <a:p>
            <a:pPr>
              <a:spcBef>
                <a:spcPts val="2400"/>
              </a:spcBef>
            </a:pPr>
            <a:r>
              <a:rPr lang="en-US" dirty="0"/>
              <a:t>Existing tools and resources to support QbD in patient engagement are underutilized. How do we increase uptake and fill the gaps?</a:t>
            </a:r>
          </a:p>
          <a:p>
            <a:pPr>
              <a:spcBef>
                <a:spcPts val="2400"/>
              </a:spcBef>
            </a:pPr>
            <a:r>
              <a:rPr lang="en-US" dirty="0"/>
              <a:t>How can we use QbD to drive more advanced models of patient engagement and pilot new ways of working together?</a:t>
            </a:r>
          </a:p>
        </p:txBody>
      </p:sp>
    </p:spTree>
    <p:extLst>
      <p:ext uri="{BB962C8B-B14F-4D97-AF65-F5344CB8AC3E}">
        <p14:creationId xmlns:p14="http://schemas.microsoft.com/office/powerpoint/2010/main" val="115049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EBDF0-CEA2-4571-B2C7-E1AEFAD1CC7E}"/>
              </a:ext>
            </a:extLst>
          </p:cNvPr>
          <p:cNvSpPr>
            <a:spLocks noGrp="1"/>
          </p:cNvSpPr>
          <p:nvPr>
            <p:ph type="title"/>
          </p:nvPr>
        </p:nvSpPr>
        <p:spPr>
          <a:xfrm>
            <a:off x="347579" y="3043767"/>
            <a:ext cx="8462210" cy="770467"/>
          </a:xfrm>
        </p:spPr>
        <p:txBody>
          <a:bodyPr/>
          <a:lstStyle/>
          <a:p>
            <a:pPr algn="ctr"/>
            <a:r>
              <a:rPr lang="en-US" dirty="0"/>
              <a:t>Case Study 2: </a:t>
            </a:r>
            <a:br>
              <a:rPr lang="en-US" dirty="0"/>
            </a:br>
            <a:r>
              <a:rPr lang="en-US" dirty="0"/>
              <a:t>Patient Engagement in Drug Development</a:t>
            </a:r>
          </a:p>
        </p:txBody>
      </p:sp>
      <p:sp>
        <p:nvSpPr>
          <p:cNvPr id="5" name="TextBox 4">
            <a:extLst>
              <a:ext uri="{FF2B5EF4-FFF2-40B4-BE49-F238E27FC236}">
                <a16:creationId xmlns:a16="http://schemas.microsoft.com/office/drawing/2014/main" id="{60C27920-7522-4493-99F1-5552E5539EE0}"/>
              </a:ext>
            </a:extLst>
          </p:cNvPr>
          <p:cNvSpPr txBox="1"/>
          <p:nvPr/>
        </p:nvSpPr>
        <p:spPr>
          <a:xfrm>
            <a:off x="347578" y="6368528"/>
            <a:ext cx="6587613" cy="369332"/>
          </a:xfrm>
          <a:prstGeom prst="rect">
            <a:avLst/>
          </a:prstGeom>
          <a:noFill/>
        </p:spPr>
        <p:txBody>
          <a:bodyPr wrap="square">
            <a:spAutoFit/>
          </a:bodyPr>
          <a:lstStyle/>
          <a:p>
            <a:r>
              <a:rPr lang="en-US" dirty="0">
                <a:solidFill>
                  <a:schemeClr val="accent3"/>
                </a:solidFill>
              </a:rPr>
              <a:t>Content is the opinion of Jaye Bea Smalley, not </a:t>
            </a:r>
            <a:r>
              <a:rPr lang="en-US" dirty="0" err="1">
                <a:solidFill>
                  <a:schemeClr val="accent3"/>
                </a:solidFill>
              </a:rPr>
              <a:t>Immunovant</a:t>
            </a:r>
            <a:endParaRPr lang="en-US" dirty="0">
              <a:solidFill>
                <a:schemeClr val="accent3"/>
              </a:solidFill>
            </a:endParaRPr>
          </a:p>
        </p:txBody>
      </p:sp>
    </p:spTree>
    <p:extLst>
      <p:ext uri="{BB962C8B-B14F-4D97-AF65-F5344CB8AC3E}">
        <p14:creationId xmlns:p14="http://schemas.microsoft.com/office/powerpoint/2010/main" val="44887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206408" y="1086379"/>
            <a:ext cx="7886700" cy="4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rPr>
              <a:t>Agenda</a:t>
            </a:r>
            <a:endParaRPr dirty="0">
              <a:solidFill>
                <a:schemeClr val="tx1"/>
              </a:solidFill>
            </a:endParaRPr>
          </a:p>
        </p:txBody>
      </p:sp>
      <p:pic>
        <p:nvPicPr>
          <p:cNvPr id="2" name="Picture 1">
            <a:extLst>
              <a:ext uri="{FF2B5EF4-FFF2-40B4-BE49-F238E27FC236}">
                <a16:creationId xmlns:a16="http://schemas.microsoft.com/office/drawing/2014/main" id="{E49080AC-723F-4166-87D4-093ECC678DE0}"/>
              </a:ext>
            </a:extLst>
          </p:cNvPr>
          <p:cNvPicPr>
            <a:picLocks noChangeAspect="1"/>
          </p:cNvPicPr>
          <p:nvPr/>
        </p:nvPicPr>
        <p:blipFill rotWithShape="1">
          <a:blip r:embed="rId3"/>
          <a:srcRect l="20036" t="20762" r="51912" b="21651"/>
          <a:stretch/>
        </p:blipFill>
        <p:spPr>
          <a:xfrm>
            <a:off x="0" y="1881130"/>
            <a:ext cx="2481826" cy="2865856"/>
          </a:xfrm>
          <a:prstGeom prst="rect">
            <a:avLst/>
          </a:prstGeom>
        </p:spPr>
      </p:pic>
      <p:pic>
        <p:nvPicPr>
          <p:cNvPr id="3" name="Picture 2">
            <a:extLst>
              <a:ext uri="{FF2B5EF4-FFF2-40B4-BE49-F238E27FC236}">
                <a16:creationId xmlns:a16="http://schemas.microsoft.com/office/drawing/2014/main" id="{0C273264-7564-40A9-8F9E-C9756A150EC3}"/>
              </a:ext>
            </a:extLst>
          </p:cNvPr>
          <p:cNvPicPr>
            <a:picLocks noChangeAspect="1"/>
          </p:cNvPicPr>
          <p:nvPr/>
        </p:nvPicPr>
        <p:blipFill rotWithShape="1">
          <a:blip r:embed="rId4"/>
          <a:srcRect l="20072" t="25396" r="51876" b="17016"/>
          <a:stretch/>
        </p:blipFill>
        <p:spPr>
          <a:xfrm>
            <a:off x="2481826" y="1881130"/>
            <a:ext cx="2481826" cy="2865856"/>
          </a:xfrm>
          <a:prstGeom prst="rect">
            <a:avLst/>
          </a:prstGeom>
        </p:spPr>
      </p:pic>
      <p:pic>
        <p:nvPicPr>
          <p:cNvPr id="6" name="Picture 5">
            <a:extLst>
              <a:ext uri="{FF2B5EF4-FFF2-40B4-BE49-F238E27FC236}">
                <a16:creationId xmlns:a16="http://schemas.microsoft.com/office/drawing/2014/main" id="{62CAFF4B-6734-4F03-86DF-A70F06B75507}"/>
              </a:ext>
            </a:extLst>
          </p:cNvPr>
          <p:cNvPicPr>
            <a:picLocks noChangeAspect="1"/>
          </p:cNvPicPr>
          <p:nvPr/>
        </p:nvPicPr>
        <p:blipFill rotWithShape="1">
          <a:blip r:embed="rId4"/>
          <a:srcRect l="50665" t="26286" r="29929" b="16127"/>
          <a:stretch/>
        </p:blipFill>
        <p:spPr>
          <a:xfrm>
            <a:off x="7427072" y="1881130"/>
            <a:ext cx="1716929" cy="2865856"/>
          </a:xfrm>
          <a:prstGeom prst="rect">
            <a:avLst/>
          </a:prstGeom>
        </p:spPr>
      </p:pic>
      <p:pic>
        <p:nvPicPr>
          <p:cNvPr id="7" name="Picture 6">
            <a:extLst>
              <a:ext uri="{FF2B5EF4-FFF2-40B4-BE49-F238E27FC236}">
                <a16:creationId xmlns:a16="http://schemas.microsoft.com/office/drawing/2014/main" id="{0659402E-70BD-4EC5-BC1E-38EB43F4DC21}"/>
              </a:ext>
            </a:extLst>
          </p:cNvPr>
          <p:cNvPicPr>
            <a:picLocks noChangeAspect="1"/>
          </p:cNvPicPr>
          <p:nvPr/>
        </p:nvPicPr>
        <p:blipFill rotWithShape="1">
          <a:blip r:embed="rId3"/>
          <a:srcRect l="50528" t="20762" r="21143" b="21651"/>
          <a:stretch/>
        </p:blipFill>
        <p:spPr>
          <a:xfrm>
            <a:off x="4963653" y="1881130"/>
            <a:ext cx="2506349" cy="2865856"/>
          </a:xfrm>
          <a:prstGeom prst="rect">
            <a:avLst/>
          </a:prstGeom>
        </p:spPr>
      </p:pic>
    </p:spTree>
    <p:extLst>
      <p:ext uri="{BB962C8B-B14F-4D97-AF65-F5344CB8AC3E}">
        <p14:creationId xmlns:p14="http://schemas.microsoft.com/office/powerpoint/2010/main" val="399874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305A9-FD63-441D-B44A-6CBF27FC4C4B}"/>
              </a:ext>
            </a:extLst>
          </p:cNvPr>
          <p:cNvSpPr>
            <a:spLocks noGrp="1"/>
          </p:cNvSpPr>
          <p:nvPr>
            <p:ph type="title"/>
          </p:nvPr>
        </p:nvSpPr>
        <p:spPr/>
        <p:txBody>
          <a:bodyPr>
            <a:noAutofit/>
          </a:bodyPr>
          <a:lstStyle/>
          <a:p>
            <a:r>
              <a:rPr lang="en-US" sz="2700" dirty="0"/>
              <a:t>Sponsors May Be Well Positioned to Enhance </a:t>
            </a:r>
            <a:r>
              <a:rPr lang="en-US" sz="2700" dirty="0" err="1"/>
              <a:t>QbD</a:t>
            </a:r>
            <a:r>
              <a:rPr lang="en-US" sz="2700" dirty="0"/>
              <a:t> Due to Evolving Patient Engagement Capabilities</a:t>
            </a:r>
          </a:p>
        </p:txBody>
      </p:sp>
      <p:sp>
        <p:nvSpPr>
          <p:cNvPr id="3" name="Content Placeholder 2">
            <a:extLst>
              <a:ext uri="{FF2B5EF4-FFF2-40B4-BE49-F238E27FC236}">
                <a16:creationId xmlns:a16="http://schemas.microsoft.com/office/drawing/2014/main" id="{4643CC22-9D73-42AD-A2E9-8D7BC074FF8D}"/>
              </a:ext>
            </a:extLst>
          </p:cNvPr>
          <p:cNvSpPr>
            <a:spLocks noGrp="1"/>
          </p:cNvSpPr>
          <p:nvPr>
            <p:ph idx="1"/>
          </p:nvPr>
        </p:nvSpPr>
        <p:spPr>
          <a:xfrm>
            <a:off x="347579" y="1493009"/>
            <a:ext cx="8462210" cy="4508584"/>
          </a:xfrm>
        </p:spPr>
        <p:txBody>
          <a:bodyPr>
            <a:normAutofit lnSpcReduction="10000"/>
          </a:bodyPr>
          <a:lstStyle/>
          <a:p>
            <a:pPr marL="0" indent="0">
              <a:buNone/>
            </a:pPr>
            <a:r>
              <a:rPr lang="en-US" b="1" dirty="0"/>
              <a:t>Drivers of patient engagement in clinical development:</a:t>
            </a:r>
          </a:p>
          <a:p>
            <a:r>
              <a:rPr lang="en-US" dirty="0"/>
              <a:t>Changing expectations on the part of patient advocacy partners to be engaged in clinical development plans, design of clinical trials, and recruitment strategies</a:t>
            </a:r>
          </a:p>
          <a:p>
            <a:r>
              <a:rPr lang="en-US" dirty="0"/>
              <a:t>Greater awareness on the part of project teams on the potential for patients to address issues of burden or feasibility for patient participation</a:t>
            </a:r>
          </a:p>
          <a:p>
            <a:r>
              <a:rPr lang="en-US" dirty="0"/>
              <a:t>Advisory board methodology in place; policies and processes that can easily be adapted to accommodate patients, </a:t>
            </a:r>
            <a:r>
              <a:rPr lang="en-US" dirty="0" err="1"/>
              <a:t>carers</a:t>
            </a:r>
            <a:r>
              <a:rPr lang="en-US" dirty="0"/>
              <a:t> and advocates</a:t>
            </a:r>
          </a:p>
          <a:p>
            <a:r>
              <a:rPr lang="en-US" dirty="0"/>
              <a:t>Emerging role of patient engagement professionals embedded with in companies</a:t>
            </a:r>
          </a:p>
        </p:txBody>
      </p:sp>
    </p:spTree>
    <p:extLst>
      <p:ext uri="{BB962C8B-B14F-4D97-AF65-F5344CB8AC3E}">
        <p14:creationId xmlns:p14="http://schemas.microsoft.com/office/powerpoint/2010/main" val="356056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7B8DB-38E1-4A73-AAD1-9D9CC5893CFC}"/>
              </a:ext>
            </a:extLst>
          </p:cNvPr>
          <p:cNvSpPr>
            <a:spLocks noGrp="1"/>
          </p:cNvSpPr>
          <p:nvPr>
            <p:ph type="title"/>
          </p:nvPr>
        </p:nvSpPr>
        <p:spPr>
          <a:xfrm>
            <a:off x="347579" y="167432"/>
            <a:ext cx="8462210" cy="787400"/>
          </a:xfrm>
        </p:spPr>
        <p:txBody>
          <a:bodyPr/>
          <a:lstStyle/>
          <a:p>
            <a:r>
              <a:rPr lang="en-US" sz="2800" dirty="0"/>
              <a:t>Examples of Patient Engagement Enhancing </a:t>
            </a:r>
            <a:r>
              <a:rPr lang="en-US" sz="2800" dirty="0" err="1"/>
              <a:t>QbD</a:t>
            </a:r>
            <a:endParaRPr lang="en-US" sz="2800" dirty="0"/>
          </a:p>
        </p:txBody>
      </p:sp>
      <p:graphicFrame>
        <p:nvGraphicFramePr>
          <p:cNvPr id="5" name="Table 5">
            <a:extLst>
              <a:ext uri="{FF2B5EF4-FFF2-40B4-BE49-F238E27FC236}">
                <a16:creationId xmlns:a16="http://schemas.microsoft.com/office/drawing/2014/main" id="{6F01094D-A343-4DC3-B886-5A5EB218A795}"/>
              </a:ext>
            </a:extLst>
          </p:cNvPr>
          <p:cNvGraphicFramePr>
            <a:graphicFrameLocks noGrp="1"/>
          </p:cNvGraphicFramePr>
          <p:nvPr>
            <p:extLst>
              <p:ext uri="{D42A27DB-BD31-4B8C-83A1-F6EECF244321}">
                <p14:modId xmlns:p14="http://schemas.microsoft.com/office/powerpoint/2010/main" val="366083313"/>
              </p:ext>
            </p:extLst>
          </p:nvPr>
        </p:nvGraphicFramePr>
        <p:xfrm>
          <a:off x="334211" y="889036"/>
          <a:ext cx="8682197" cy="5288485"/>
        </p:xfrm>
        <a:graphic>
          <a:graphicData uri="http://schemas.openxmlformats.org/drawingml/2006/table">
            <a:tbl>
              <a:tblPr firstRow="1" bandRow="1">
                <a:tableStyleId>{5C22544A-7EE6-4342-B048-85BDC9FD1C3A}</a:tableStyleId>
              </a:tblPr>
              <a:tblGrid>
                <a:gridCol w="1239408">
                  <a:extLst>
                    <a:ext uri="{9D8B030D-6E8A-4147-A177-3AD203B41FA5}">
                      <a16:colId xmlns:a16="http://schemas.microsoft.com/office/drawing/2014/main" val="4266553752"/>
                    </a:ext>
                  </a:extLst>
                </a:gridCol>
                <a:gridCol w="2923953">
                  <a:extLst>
                    <a:ext uri="{9D8B030D-6E8A-4147-A177-3AD203B41FA5}">
                      <a16:colId xmlns:a16="http://schemas.microsoft.com/office/drawing/2014/main" val="3146600781"/>
                    </a:ext>
                  </a:extLst>
                </a:gridCol>
                <a:gridCol w="2105247">
                  <a:extLst>
                    <a:ext uri="{9D8B030D-6E8A-4147-A177-3AD203B41FA5}">
                      <a16:colId xmlns:a16="http://schemas.microsoft.com/office/drawing/2014/main" val="2924695717"/>
                    </a:ext>
                  </a:extLst>
                </a:gridCol>
                <a:gridCol w="2413589">
                  <a:extLst>
                    <a:ext uri="{9D8B030D-6E8A-4147-A177-3AD203B41FA5}">
                      <a16:colId xmlns:a16="http://schemas.microsoft.com/office/drawing/2014/main" val="2402342693"/>
                    </a:ext>
                  </a:extLst>
                </a:gridCol>
              </a:tblGrid>
              <a:tr h="479530">
                <a:tc>
                  <a:txBody>
                    <a:bodyPr/>
                    <a:lstStyle/>
                    <a:p>
                      <a:pPr algn="ctr"/>
                      <a:r>
                        <a:rPr lang="en-US" sz="1400" dirty="0"/>
                        <a:t>Factor</a:t>
                      </a:r>
                    </a:p>
                  </a:txBody>
                  <a:tcPr marL="68580" marR="68580" marT="34290" marB="34290">
                    <a:solidFill>
                      <a:schemeClr val="tx2"/>
                    </a:solidFill>
                  </a:tcPr>
                </a:tc>
                <a:tc>
                  <a:txBody>
                    <a:bodyPr/>
                    <a:lstStyle/>
                    <a:p>
                      <a:pPr algn="ctr"/>
                      <a:r>
                        <a:rPr lang="en-US" sz="1400" dirty="0"/>
                        <a:t> Considerations in Evaluating CTQ Factor </a:t>
                      </a:r>
                    </a:p>
                  </a:txBody>
                  <a:tcPr marL="68580" marR="68580" marT="34290" marB="34290">
                    <a:solidFill>
                      <a:schemeClr val="tx2"/>
                    </a:solidFill>
                  </a:tcPr>
                </a:tc>
                <a:tc>
                  <a:txBody>
                    <a:bodyPr/>
                    <a:lstStyle/>
                    <a:p>
                      <a:pPr algn="ctr"/>
                      <a:r>
                        <a:rPr lang="en-US" sz="1400" dirty="0"/>
                        <a:t>Example Input from Patient Community</a:t>
                      </a:r>
                    </a:p>
                  </a:txBody>
                  <a:tcPr marL="68580" marR="68580" marT="34290" marB="34290">
                    <a:solidFill>
                      <a:schemeClr val="tx2"/>
                    </a:solidFill>
                  </a:tcPr>
                </a:tc>
                <a:tc>
                  <a:txBody>
                    <a:bodyPr/>
                    <a:lstStyle/>
                    <a:p>
                      <a:pPr algn="ctr"/>
                      <a:r>
                        <a:rPr lang="en-US" sz="1400" dirty="0"/>
                        <a:t>Actions After Consulting Patient Community</a:t>
                      </a:r>
                    </a:p>
                  </a:txBody>
                  <a:tcPr marL="68580" marR="68580" marT="34290" marB="34290">
                    <a:solidFill>
                      <a:schemeClr val="tx2"/>
                    </a:solidFill>
                  </a:tcPr>
                </a:tc>
                <a:extLst>
                  <a:ext uri="{0D108BD9-81ED-4DB2-BD59-A6C34878D82A}">
                    <a16:rowId xmlns:a16="http://schemas.microsoft.com/office/drawing/2014/main" val="3648302157"/>
                  </a:ext>
                </a:extLst>
              </a:tr>
              <a:tr h="2021295">
                <a:tc>
                  <a:txBody>
                    <a:bodyPr/>
                    <a:lstStyle/>
                    <a:p>
                      <a:r>
                        <a:rPr lang="en-US" sz="1600" b="1" dirty="0">
                          <a:solidFill>
                            <a:schemeClr val="accent3">
                              <a:lumMod val="50000"/>
                            </a:schemeClr>
                          </a:solidFill>
                        </a:rPr>
                        <a:t>Feasibility</a:t>
                      </a:r>
                    </a:p>
                  </a:txBody>
                  <a:tcPr marL="68580" marR="68580" marT="34290" marB="34290"/>
                </a:tc>
                <a:tc>
                  <a:txBody>
                    <a:bodyPr/>
                    <a:lstStyle/>
                    <a:p>
                      <a:r>
                        <a:rPr lang="en-US" sz="1600" dirty="0">
                          <a:solidFill>
                            <a:schemeClr val="accent3">
                              <a:lumMod val="50000"/>
                            </a:schemeClr>
                          </a:solidFill>
                        </a:rPr>
                        <a:t>Describe the countries and regions in which the trial is planned. Consider both the countries/regions in which the trial will initially be conducted and those that might be added to bolster enrollment. If the trial could not be conducted in these regions, would there be an impact on the trial completion or conclusions?</a:t>
                      </a:r>
                    </a:p>
                  </a:txBody>
                  <a:tcPr marL="68580" marR="68580" marT="34290" marB="34290"/>
                </a:tc>
                <a:tc>
                  <a:txBody>
                    <a:bodyPr/>
                    <a:lstStyle/>
                    <a:p>
                      <a:r>
                        <a:rPr lang="en-US" sz="1600" dirty="0">
                          <a:solidFill>
                            <a:schemeClr val="accent3">
                              <a:lumMod val="50000"/>
                            </a:schemeClr>
                          </a:solidFill>
                        </a:rPr>
                        <a:t>After reviewing the feasibility of a trial for Batten’s disease, the patient organization pointed out that it would be unfair to only deploy the trial at US sites.</a:t>
                      </a:r>
                    </a:p>
                  </a:txBody>
                  <a:tcPr marL="68580" marR="68580" marT="34290" marB="34290"/>
                </a:tc>
                <a:tc>
                  <a:txBody>
                    <a:bodyPr/>
                    <a:lstStyle/>
                    <a:p>
                      <a:r>
                        <a:rPr lang="en-US" sz="1600" dirty="0">
                          <a:solidFill>
                            <a:schemeClr val="accent3">
                              <a:lumMod val="50000"/>
                            </a:schemeClr>
                          </a:solidFill>
                        </a:rPr>
                        <a:t>A third site was added in Europe and the patient organization helped to identify potential sites within an established research network that would be feasible with the protocol requirements</a:t>
                      </a:r>
                    </a:p>
                  </a:txBody>
                  <a:tcPr marL="68580" marR="68580" marT="34290" marB="34290"/>
                </a:tc>
                <a:extLst>
                  <a:ext uri="{0D108BD9-81ED-4DB2-BD59-A6C34878D82A}">
                    <a16:rowId xmlns:a16="http://schemas.microsoft.com/office/drawing/2014/main" val="1799670163"/>
                  </a:ext>
                </a:extLst>
              </a:tr>
              <a:tr h="2042365">
                <a:tc>
                  <a:txBody>
                    <a:bodyPr/>
                    <a:lstStyle/>
                    <a:p>
                      <a:r>
                        <a:rPr lang="en-US" sz="1600" b="1" dirty="0">
                          <a:solidFill>
                            <a:schemeClr val="accent3">
                              <a:lumMod val="50000"/>
                            </a:schemeClr>
                          </a:solidFill>
                        </a:rPr>
                        <a:t>Informed Consent</a:t>
                      </a:r>
                    </a:p>
                  </a:txBody>
                  <a:tcPr marL="68580" marR="68580" marT="34290" marB="34290"/>
                </a:tc>
                <a:tc>
                  <a:txBody>
                    <a:bodyPr/>
                    <a:lstStyle/>
                    <a:p>
                      <a:r>
                        <a:rPr lang="en-US" sz="1600" dirty="0">
                          <a:solidFill>
                            <a:schemeClr val="accent3">
                              <a:lumMod val="50000"/>
                            </a:schemeClr>
                          </a:solidFill>
                        </a:rPr>
                        <a:t>What are the key elements of the informed consent process for this study? Have various stakeholders, especially patients and treating physicians, been involved in the development of the informed consent document? </a:t>
                      </a:r>
                    </a:p>
                  </a:txBody>
                  <a:tcPr marL="68580" marR="68580" marT="34290" marB="34290"/>
                </a:tc>
                <a:tc>
                  <a:txBody>
                    <a:bodyPr/>
                    <a:lstStyle/>
                    <a:p>
                      <a:r>
                        <a:rPr lang="en-US" sz="1600" dirty="0">
                          <a:solidFill>
                            <a:schemeClr val="accent3">
                              <a:lumMod val="50000"/>
                            </a:schemeClr>
                          </a:solidFill>
                        </a:rPr>
                        <a:t>A diverse group of previous clinical trial participants identifies the need for more tools to consult the consent process</a:t>
                      </a:r>
                    </a:p>
                  </a:txBody>
                  <a:tcPr marL="68580" marR="68580" marT="34290" marB="34290"/>
                </a:tc>
                <a:tc>
                  <a:txBody>
                    <a:bodyPr/>
                    <a:lstStyle/>
                    <a:p>
                      <a:r>
                        <a:rPr lang="en-US" sz="1600" dirty="0">
                          <a:solidFill>
                            <a:schemeClr val="accent3">
                              <a:lumMod val="50000"/>
                            </a:schemeClr>
                          </a:solidFill>
                        </a:rPr>
                        <a:t>The company develops a video on consent and identifies several programs that will benefit from the video guides to support the informed consent process</a:t>
                      </a:r>
                    </a:p>
                  </a:txBody>
                  <a:tcPr marL="68580" marR="68580" marT="34290" marB="34290"/>
                </a:tc>
                <a:extLst>
                  <a:ext uri="{0D108BD9-81ED-4DB2-BD59-A6C34878D82A}">
                    <a16:rowId xmlns:a16="http://schemas.microsoft.com/office/drawing/2014/main" val="1237676703"/>
                  </a:ext>
                </a:extLst>
              </a:tr>
            </a:tbl>
          </a:graphicData>
        </a:graphic>
      </p:graphicFrame>
    </p:spTree>
    <p:extLst>
      <p:ext uri="{BB962C8B-B14F-4D97-AF65-F5344CB8AC3E}">
        <p14:creationId xmlns:p14="http://schemas.microsoft.com/office/powerpoint/2010/main" val="1216120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FF73-89E6-4EEA-A592-87C41B9EF6CA}"/>
              </a:ext>
            </a:extLst>
          </p:cNvPr>
          <p:cNvSpPr>
            <a:spLocks noGrp="1"/>
          </p:cNvSpPr>
          <p:nvPr>
            <p:ph type="title"/>
          </p:nvPr>
        </p:nvSpPr>
        <p:spPr/>
        <p:txBody>
          <a:bodyPr>
            <a:normAutofit fontScale="90000"/>
          </a:bodyPr>
          <a:lstStyle/>
          <a:p>
            <a:r>
              <a:rPr lang="en-US" sz="2700" dirty="0"/>
              <a:t>Gaps and Challenges Still Exist for Sponsors to Adopt a Comprehensive Approach to Patient Engagement in </a:t>
            </a:r>
            <a:r>
              <a:rPr lang="en-US" sz="2700" dirty="0" err="1"/>
              <a:t>Qbd</a:t>
            </a:r>
            <a:endParaRPr lang="en-US" sz="2700" dirty="0"/>
          </a:p>
        </p:txBody>
      </p:sp>
      <p:sp>
        <p:nvSpPr>
          <p:cNvPr id="3" name="Content Placeholder 2">
            <a:extLst>
              <a:ext uri="{FF2B5EF4-FFF2-40B4-BE49-F238E27FC236}">
                <a16:creationId xmlns:a16="http://schemas.microsoft.com/office/drawing/2014/main" id="{3752651A-5535-4055-92D0-063CFDC02251}"/>
              </a:ext>
            </a:extLst>
          </p:cNvPr>
          <p:cNvSpPr>
            <a:spLocks noGrp="1"/>
          </p:cNvSpPr>
          <p:nvPr>
            <p:ph idx="1"/>
          </p:nvPr>
        </p:nvSpPr>
        <p:spPr/>
        <p:txBody>
          <a:bodyPr>
            <a:normAutofit lnSpcReduction="10000"/>
          </a:bodyPr>
          <a:lstStyle/>
          <a:p>
            <a:r>
              <a:rPr lang="en-US" dirty="0"/>
              <a:t>How do you take a more systematic approach to addressing critical quality factors through patient engagement?</a:t>
            </a:r>
          </a:p>
          <a:p>
            <a:r>
              <a:rPr lang="en-US" dirty="0"/>
              <a:t>Can </a:t>
            </a:r>
            <a:r>
              <a:rPr lang="en-US" dirty="0" err="1"/>
              <a:t>QbD</a:t>
            </a:r>
            <a:r>
              <a:rPr lang="en-US" dirty="0"/>
              <a:t> framework for patient input help further define the diverse informational needs of project teams?</a:t>
            </a:r>
          </a:p>
          <a:p>
            <a:r>
              <a:rPr lang="en-US" dirty="0"/>
              <a:t>The advisory board method can be time consuming and expensive. What other methods can be leveraged to gain patient input with the aim of enhancing </a:t>
            </a:r>
            <a:r>
              <a:rPr lang="en-US" dirty="0" err="1"/>
              <a:t>QbD</a:t>
            </a:r>
            <a:r>
              <a:rPr lang="en-US" dirty="0"/>
              <a:t>?</a:t>
            </a:r>
          </a:p>
          <a:p>
            <a:r>
              <a:rPr lang="en-US" dirty="0"/>
              <a:t>Who are the organizational champions for patient engagement?</a:t>
            </a:r>
          </a:p>
          <a:p>
            <a:r>
              <a:rPr lang="en-US" dirty="0"/>
              <a:t>Expand the value proposition of incorporating the patient perspective in </a:t>
            </a:r>
            <a:r>
              <a:rPr lang="en-US" dirty="0" err="1"/>
              <a:t>QbD</a:t>
            </a:r>
            <a:endParaRPr lang="en-US" dirty="0"/>
          </a:p>
        </p:txBody>
      </p:sp>
    </p:spTree>
    <p:extLst>
      <p:ext uri="{BB962C8B-B14F-4D97-AF65-F5344CB8AC3E}">
        <p14:creationId xmlns:p14="http://schemas.microsoft.com/office/powerpoint/2010/main" val="3171629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EBDF0-CEA2-4571-B2C7-E1AEFAD1CC7E}"/>
              </a:ext>
            </a:extLst>
          </p:cNvPr>
          <p:cNvSpPr>
            <a:spLocks noGrp="1"/>
          </p:cNvSpPr>
          <p:nvPr>
            <p:ph type="title"/>
          </p:nvPr>
        </p:nvSpPr>
        <p:spPr>
          <a:xfrm>
            <a:off x="347579" y="2167467"/>
            <a:ext cx="8462210" cy="2523067"/>
          </a:xfrm>
        </p:spPr>
        <p:txBody>
          <a:bodyPr/>
          <a:lstStyle/>
          <a:p>
            <a:pPr algn="ctr"/>
            <a:r>
              <a:rPr lang="en-US" dirty="0"/>
              <a:t>Case Study 3: </a:t>
            </a:r>
            <a:br>
              <a:rPr lang="en-US" dirty="0"/>
            </a:br>
            <a:r>
              <a:rPr lang="en-US" dirty="0"/>
              <a:t>Patient Advocate Engagement: </a:t>
            </a:r>
            <a:br>
              <a:rPr lang="en-US" dirty="0"/>
            </a:br>
            <a:r>
              <a:rPr lang="en-US" dirty="0"/>
              <a:t>Lessons Learned from the SWOG and National Cancer Institute Patient Advocate Committees</a:t>
            </a:r>
          </a:p>
        </p:txBody>
      </p:sp>
      <p:sp>
        <p:nvSpPr>
          <p:cNvPr id="2" name="TextBox 1">
            <a:extLst>
              <a:ext uri="{FF2B5EF4-FFF2-40B4-BE49-F238E27FC236}">
                <a16:creationId xmlns:a16="http://schemas.microsoft.com/office/drawing/2014/main" id="{66A1590A-171C-4C2A-8A40-6DA3615F0191}"/>
              </a:ext>
            </a:extLst>
          </p:cNvPr>
          <p:cNvSpPr txBox="1"/>
          <p:nvPr/>
        </p:nvSpPr>
        <p:spPr>
          <a:xfrm>
            <a:off x="347579" y="6350102"/>
            <a:ext cx="5878532" cy="369332"/>
          </a:xfrm>
          <a:prstGeom prst="rect">
            <a:avLst/>
          </a:prstGeom>
          <a:noFill/>
        </p:spPr>
        <p:txBody>
          <a:bodyPr wrap="none" rtlCol="0">
            <a:spAutoFit/>
          </a:bodyPr>
          <a:lstStyle/>
          <a:p>
            <a:r>
              <a:rPr lang="en-US" dirty="0">
                <a:solidFill>
                  <a:srgbClr val="58595B"/>
                </a:solidFill>
              </a:rPr>
              <a:t>Content is the opinion of Rick Bangs, not SWOG or NCI</a:t>
            </a:r>
          </a:p>
        </p:txBody>
      </p:sp>
    </p:spTree>
    <p:extLst>
      <p:ext uri="{BB962C8B-B14F-4D97-AF65-F5344CB8AC3E}">
        <p14:creationId xmlns:p14="http://schemas.microsoft.com/office/powerpoint/2010/main" val="546206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5146" y="465940"/>
            <a:ext cx="8626512" cy="427649"/>
          </a:xfrm>
          <a:prstGeom prst="rect">
            <a:avLst/>
          </a:prstGeom>
        </p:spPr>
        <p:txBody>
          <a:bodyPr>
            <a:normAutofit fontScale="90000"/>
          </a:bodyPr>
          <a:lstStyle/>
          <a:p>
            <a:pPr algn="ctr"/>
            <a:r>
              <a:rPr lang="en-US" dirty="0"/>
              <a:t>Define and Train “Methodology” (Activities)</a:t>
            </a:r>
          </a:p>
        </p:txBody>
      </p:sp>
      <p:pic>
        <p:nvPicPr>
          <p:cNvPr id="15" name="Content Placeholder 8">
            <a:extLst>
              <a:ext uri="{FF2B5EF4-FFF2-40B4-BE49-F238E27FC236}">
                <a16:creationId xmlns:a16="http://schemas.microsoft.com/office/drawing/2014/main" id="{BCF41BCB-10B4-4620-BEE9-D7FD105CB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95" y="1059481"/>
            <a:ext cx="8272010" cy="4951452"/>
          </a:xfrm>
          <a:prstGeom prst="rect">
            <a:avLst/>
          </a:prstGeom>
        </p:spPr>
      </p:pic>
      <p:sp>
        <p:nvSpPr>
          <p:cNvPr id="11" name="TextBox 10">
            <a:extLst>
              <a:ext uri="{FF2B5EF4-FFF2-40B4-BE49-F238E27FC236}">
                <a16:creationId xmlns:a16="http://schemas.microsoft.com/office/drawing/2014/main" id="{C3DA7B6C-8666-4854-A7AC-9472AE1C669E}"/>
              </a:ext>
            </a:extLst>
          </p:cNvPr>
          <p:cNvSpPr txBox="1"/>
          <p:nvPr/>
        </p:nvSpPr>
        <p:spPr>
          <a:xfrm>
            <a:off x="435995" y="6414725"/>
            <a:ext cx="8511689" cy="276999"/>
          </a:xfrm>
          <a:prstGeom prst="rect">
            <a:avLst/>
          </a:prstGeom>
          <a:noFill/>
        </p:spPr>
        <p:txBody>
          <a:bodyPr wrap="square" lIns="0" rtlCol="0">
            <a:spAutoFit/>
          </a:bodyPr>
          <a:lstStyle/>
          <a:p>
            <a:r>
              <a:rPr lang="en-US" sz="1200" u="sng" dirty="0">
                <a:solidFill>
                  <a:srgbClr val="0000FF"/>
                </a:solidFill>
                <a:latin typeface="+mj-lt"/>
                <a:ea typeface="Calibri" panose="020F0502020204030204" pitchFamily="34" charset="0"/>
                <a:hlinkClick r:id="rId4"/>
              </a:rPr>
              <a:t>https://www.pcori.org/research-results/2017/framework-patient-engagement-cancer-network-group-studies</a:t>
            </a:r>
            <a:endParaRPr lang="en-US" sz="1200" dirty="0">
              <a:latin typeface="+mj-lt"/>
              <a:ea typeface="Calibri" panose="020F0502020204030204" pitchFamily="34" charset="0"/>
            </a:endParaRPr>
          </a:p>
        </p:txBody>
      </p:sp>
      <p:sp>
        <p:nvSpPr>
          <p:cNvPr id="5" name="Arrow: Left 4">
            <a:extLst>
              <a:ext uri="{FF2B5EF4-FFF2-40B4-BE49-F238E27FC236}">
                <a16:creationId xmlns:a16="http://schemas.microsoft.com/office/drawing/2014/main" id="{42EF3739-E160-4F6F-B9D6-8A94DD62E97A}"/>
              </a:ext>
            </a:extLst>
          </p:cNvPr>
          <p:cNvSpPr/>
          <p:nvPr/>
        </p:nvSpPr>
        <p:spPr>
          <a:xfrm>
            <a:off x="6715125" y="1804987"/>
            <a:ext cx="457200" cy="307777"/>
          </a:xfrm>
          <a:prstGeom prst="leftArrow">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79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3783" y="527964"/>
            <a:ext cx="8670354" cy="857250"/>
          </a:xfrm>
          <a:prstGeom prst="rect">
            <a:avLst/>
          </a:prstGeom>
        </p:spPr>
        <p:txBody>
          <a:bodyPr>
            <a:normAutofit fontScale="97500"/>
          </a:bodyPr>
          <a:lstStyle>
            <a:lvl1pPr algn="l" rtl="0" eaLnBrk="1" fontAlgn="base" hangingPunct="1">
              <a:spcBef>
                <a:spcPct val="0"/>
              </a:spcBef>
              <a:spcAft>
                <a:spcPct val="0"/>
              </a:spcAft>
              <a:defRPr sz="3440" kern="1200">
                <a:solidFill>
                  <a:srgbClr val="5B1A00"/>
                </a:solidFill>
                <a:effectLst>
                  <a:outerShdw blurRad="50000" dist="30000" dir="5400000" algn="tl" rotWithShape="0">
                    <a:srgbClr val="000000">
                      <a:alpha val="30000"/>
                    </a:srgbClr>
                  </a:outerShdw>
                </a:effectLst>
                <a:latin typeface="Arial"/>
                <a:ea typeface="ＭＳ Ｐゴシック" pitchFamily="-65" charset="-128"/>
                <a:cs typeface="Arial"/>
              </a:defRPr>
            </a:lvl1pPr>
            <a:lvl2pPr algn="l" rtl="0" eaLnBrk="1" fontAlgn="base" hangingPunct="1">
              <a:spcBef>
                <a:spcPct val="0"/>
              </a:spcBef>
              <a:spcAft>
                <a:spcPct val="0"/>
              </a:spcAft>
              <a:defRPr sz="3440">
                <a:solidFill>
                  <a:srgbClr val="5B1A00"/>
                </a:solidFill>
                <a:latin typeface="Arial" pitchFamily="-65" charset="0"/>
                <a:ea typeface="ＭＳ Ｐゴシック" pitchFamily="-65" charset="-128"/>
                <a:cs typeface="Arial" pitchFamily="-65" charset="0"/>
              </a:defRPr>
            </a:lvl2pPr>
            <a:lvl3pPr algn="l" rtl="0" eaLnBrk="1" fontAlgn="base" hangingPunct="1">
              <a:spcBef>
                <a:spcPct val="0"/>
              </a:spcBef>
              <a:spcAft>
                <a:spcPct val="0"/>
              </a:spcAft>
              <a:defRPr sz="3440">
                <a:solidFill>
                  <a:srgbClr val="5B1A00"/>
                </a:solidFill>
                <a:latin typeface="Arial" pitchFamily="-65" charset="0"/>
                <a:ea typeface="ＭＳ Ｐゴシック" pitchFamily="-65" charset="-128"/>
                <a:cs typeface="Arial" pitchFamily="-65" charset="0"/>
              </a:defRPr>
            </a:lvl3pPr>
            <a:lvl4pPr algn="l" rtl="0" eaLnBrk="1" fontAlgn="base" hangingPunct="1">
              <a:spcBef>
                <a:spcPct val="0"/>
              </a:spcBef>
              <a:spcAft>
                <a:spcPct val="0"/>
              </a:spcAft>
              <a:defRPr sz="3440">
                <a:solidFill>
                  <a:srgbClr val="5B1A00"/>
                </a:solidFill>
                <a:latin typeface="Arial" pitchFamily="-65" charset="0"/>
                <a:ea typeface="ＭＳ Ｐゴシック" pitchFamily="-65" charset="-128"/>
                <a:cs typeface="Arial" pitchFamily="-65" charset="0"/>
              </a:defRPr>
            </a:lvl4pPr>
            <a:lvl5pPr algn="l" rtl="0" eaLnBrk="1" fontAlgn="base" hangingPunct="1">
              <a:spcBef>
                <a:spcPct val="0"/>
              </a:spcBef>
              <a:spcAft>
                <a:spcPct val="0"/>
              </a:spcAft>
              <a:defRPr sz="3440">
                <a:solidFill>
                  <a:srgbClr val="5B1A00"/>
                </a:solidFill>
                <a:latin typeface="Arial" pitchFamily="-65" charset="0"/>
                <a:ea typeface="ＭＳ Ｐゴシック" pitchFamily="-65" charset="-128"/>
                <a:cs typeface="Arial" pitchFamily="-65" charset="0"/>
              </a:defRPr>
            </a:lvl5pPr>
            <a:lvl6pPr marL="365760" algn="l" rtl="0" eaLnBrk="1" fontAlgn="base" hangingPunct="1">
              <a:spcBef>
                <a:spcPct val="0"/>
              </a:spcBef>
              <a:spcAft>
                <a:spcPct val="0"/>
              </a:spcAft>
              <a:defRPr sz="3440">
                <a:solidFill>
                  <a:srgbClr val="5B1A00"/>
                </a:solidFill>
                <a:latin typeface="Arial" pitchFamily="-65" charset="0"/>
                <a:ea typeface="ＭＳ Ｐゴシック" pitchFamily="-65" charset="-128"/>
              </a:defRPr>
            </a:lvl6pPr>
            <a:lvl7pPr marL="731520" algn="l" rtl="0" eaLnBrk="1" fontAlgn="base" hangingPunct="1">
              <a:spcBef>
                <a:spcPct val="0"/>
              </a:spcBef>
              <a:spcAft>
                <a:spcPct val="0"/>
              </a:spcAft>
              <a:defRPr sz="3440">
                <a:solidFill>
                  <a:srgbClr val="5B1A00"/>
                </a:solidFill>
                <a:latin typeface="Arial" pitchFamily="-65" charset="0"/>
                <a:ea typeface="ＭＳ Ｐゴシック" pitchFamily="-65" charset="-128"/>
              </a:defRPr>
            </a:lvl7pPr>
            <a:lvl8pPr marL="1097280" algn="l" rtl="0" eaLnBrk="1" fontAlgn="base" hangingPunct="1">
              <a:spcBef>
                <a:spcPct val="0"/>
              </a:spcBef>
              <a:spcAft>
                <a:spcPct val="0"/>
              </a:spcAft>
              <a:defRPr sz="3440">
                <a:solidFill>
                  <a:srgbClr val="5B1A00"/>
                </a:solidFill>
                <a:latin typeface="Arial" pitchFamily="-65" charset="0"/>
                <a:ea typeface="ＭＳ Ｐゴシック" pitchFamily="-65" charset="-128"/>
              </a:defRPr>
            </a:lvl8pPr>
            <a:lvl9pPr marL="1463040" algn="l" rtl="0" eaLnBrk="1" fontAlgn="base" hangingPunct="1">
              <a:spcBef>
                <a:spcPct val="0"/>
              </a:spcBef>
              <a:spcAft>
                <a:spcPct val="0"/>
              </a:spcAft>
              <a:defRPr sz="3440">
                <a:solidFill>
                  <a:srgbClr val="5B1A00"/>
                </a:solidFill>
                <a:latin typeface="Arial" pitchFamily="-65" charset="0"/>
                <a:ea typeface="ＭＳ Ｐゴシック" pitchFamily="-65" charset="-128"/>
              </a:defRPr>
            </a:lvl9pPr>
          </a:lstStyle>
          <a:p>
            <a:pPr algn="ctr"/>
            <a:r>
              <a:rPr lang="en-US" sz="3200" b="1" dirty="0">
                <a:solidFill>
                  <a:schemeClr val="accent2"/>
                </a:solidFill>
                <a:effectLst/>
              </a:rPr>
              <a:t>Define Success</a:t>
            </a:r>
          </a:p>
        </p:txBody>
      </p:sp>
      <p:sp>
        <p:nvSpPr>
          <p:cNvPr id="13" name="TextBox 12"/>
          <p:cNvSpPr txBox="1"/>
          <p:nvPr/>
        </p:nvSpPr>
        <p:spPr>
          <a:xfrm>
            <a:off x="283783" y="1928654"/>
            <a:ext cx="3312488" cy="1169551"/>
          </a:xfrm>
          <a:prstGeom prst="rect">
            <a:avLst/>
          </a:prstGeom>
          <a:noFill/>
          <a:ln>
            <a:noFill/>
          </a:ln>
        </p:spPr>
        <p:txBody>
          <a:bodyPr wrap="square" rtlCol="0">
            <a:spAutoFit/>
          </a:bodyPr>
          <a:lstStyle/>
          <a:p>
            <a:pPr algn="ctr">
              <a:spcAft>
                <a:spcPts val="600"/>
              </a:spcAft>
              <a:defRPr/>
            </a:pPr>
            <a:r>
              <a:rPr lang="en-US" sz="2000" b="1" dirty="0">
                <a:solidFill>
                  <a:schemeClr val="accent2"/>
                </a:solidFill>
                <a:latin typeface="Arial"/>
                <a:cs typeface="Arial"/>
              </a:rPr>
              <a:t>SWOG Researcher</a:t>
            </a:r>
            <a:endParaRPr lang="en-US" sz="900" dirty="0">
              <a:solidFill>
                <a:prstClr val="black"/>
              </a:solidFill>
              <a:latin typeface="Arial"/>
              <a:cs typeface="Arial"/>
            </a:endParaRPr>
          </a:p>
          <a:p>
            <a:pPr algn="ctr">
              <a:defRPr/>
            </a:pPr>
            <a:r>
              <a:rPr lang="en-US" sz="1500" i="1" dirty="0">
                <a:solidFill>
                  <a:prstClr val="black"/>
                </a:solidFill>
                <a:latin typeface="Arial"/>
                <a:cs typeface="Arial"/>
              </a:rPr>
              <a:t>I embed my Patient Advocate throughout my research process as a Trusted Partner.</a:t>
            </a:r>
          </a:p>
        </p:txBody>
      </p:sp>
      <p:sp>
        <p:nvSpPr>
          <p:cNvPr id="14" name="TextBox 13"/>
          <p:cNvSpPr txBox="1"/>
          <p:nvPr/>
        </p:nvSpPr>
        <p:spPr>
          <a:xfrm>
            <a:off x="5518691" y="1928654"/>
            <a:ext cx="3312488" cy="2015936"/>
          </a:xfrm>
          <a:prstGeom prst="rect">
            <a:avLst/>
          </a:prstGeom>
          <a:noFill/>
        </p:spPr>
        <p:txBody>
          <a:bodyPr wrap="square" rtlCol="0">
            <a:spAutoFit/>
          </a:bodyPr>
          <a:lstStyle/>
          <a:p>
            <a:pPr algn="ctr">
              <a:spcAft>
                <a:spcPts val="600"/>
              </a:spcAft>
              <a:defRPr/>
            </a:pPr>
            <a:r>
              <a:rPr lang="en-US" sz="2000" b="1" dirty="0">
                <a:solidFill>
                  <a:srgbClr val="008BA2"/>
                </a:solidFill>
                <a:latin typeface="Arial"/>
                <a:cs typeface="Arial"/>
              </a:rPr>
              <a:t>SWOG Advocate</a:t>
            </a:r>
            <a:endParaRPr lang="en-US" sz="1500" dirty="0">
              <a:solidFill>
                <a:prstClr val="black"/>
              </a:solidFill>
              <a:latin typeface="Arial"/>
              <a:cs typeface="Arial"/>
            </a:endParaRPr>
          </a:p>
          <a:p>
            <a:pPr algn="ctr">
              <a:defRPr/>
            </a:pPr>
            <a:r>
              <a:rPr lang="en-US" sz="1500" i="1" dirty="0">
                <a:solidFill>
                  <a:prstClr val="black"/>
                </a:solidFill>
                <a:latin typeface="Arial"/>
                <a:cs typeface="Arial"/>
              </a:rPr>
              <a:t>I am embedded into the research process and proactively provide significant insight to my Committee.  </a:t>
            </a:r>
          </a:p>
          <a:p>
            <a:pPr algn="ctr">
              <a:spcBef>
                <a:spcPts val="1200"/>
              </a:spcBef>
              <a:defRPr/>
            </a:pPr>
            <a:r>
              <a:rPr lang="en-US" sz="1500" i="1" dirty="0">
                <a:solidFill>
                  <a:prstClr val="black"/>
                </a:solidFill>
                <a:latin typeface="Arial"/>
                <a:cs typeface="Arial"/>
              </a:rPr>
              <a:t>I feel safe in offering my opinion, my opinions are valued, and I take accountability for my area of focus.</a:t>
            </a:r>
          </a:p>
        </p:txBody>
      </p:sp>
      <p:pic>
        <p:nvPicPr>
          <p:cNvPr id="15" name="Picture 14"/>
          <p:cNvPicPr>
            <a:picLocks noChangeAspect="1"/>
          </p:cNvPicPr>
          <p:nvPr/>
        </p:nvPicPr>
        <p:blipFill>
          <a:blip r:embed="rId2"/>
          <a:stretch>
            <a:fillRect/>
          </a:stretch>
        </p:blipFill>
        <p:spPr>
          <a:xfrm>
            <a:off x="3740090" y="4975924"/>
            <a:ext cx="1670171" cy="1007268"/>
          </a:xfrm>
          <a:prstGeom prst="rect">
            <a:avLst/>
          </a:prstGeom>
        </p:spPr>
      </p:pic>
      <p:pic>
        <p:nvPicPr>
          <p:cNvPr id="16" name="Picture 15"/>
          <p:cNvPicPr>
            <a:picLocks noChangeAspect="1"/>
          </p:cNvPicPr>
          <p:nvPr/>
        </p:nvPicPr>
        <p:blipFill>
          <a:blip r:embed="rId3"/>
          <a:stretch>
            <a:fillRect/>
          </a:stretch>
        </p:blipFill>
        <p:spPr>
          <a:xfrm>
            <a:off x="3694617" y="1928654"/>
            <a:ext cx="1761116" cy="1142999"/>
          </a:xfrm>
          <a:prstGeom prst="rect">
            <a:avLst/>
          </a:prstGeom>
        </p:spPr>
      </p:pic>
      <p:pic>
        <p:nvPicPr>
          <p:cNvPr id="17" name="Picture 16"/>
          <p:cNvPicPr>
            <a:picLocks noChangeAspect="1"/>
          </p:cNvPicPr>
          <p:nvPr/>
        </p:nvPicPr>
        <p:blipFill>
          <a:blip r:embed="rId4"/>
          <a:stretch>
            <a:fillRect/>
          </a:stretch>
        </p:blipFill>
        <p:spPr>
          <a:xfrm>
            <a:off x="4160838" y="3216083"/>
            <a:ext cx="828675" cy="1657350"/>
          </a:xfrm>
          <a:prstGeom prst="rect">
            <a:avLst/>
          </a:prstGeom>
        </p:spPr>
      </p:pic>
      <p:sp>
        <p:nvSpPr>
          <p:cNvPr id="2" name="TextBox 1">
            <a:extLst>
              <a:ext uri="{FF2B5EF4-FFF2-40B4-BE49-F238E27FC236}">
                <a16:creationId xmlns:a16="http://schemas.microsoft.com/office/drawing/2014/main" id="{BDF880C4-7201-4C48-80EC-CB0473D6D7A5}"/>
              </a:ext>
            </a:extLst>
          </p:cNvPr>
          <p:cNvSpPr txBox="1"/>
          <p:nvPr/>
        </p:nvSpPr>
        <p:spPr>
          <a:xfrm>
            <a:off x="2035150" y="1243710"/>
            <a:ext cx="5073700" cy="400110"/>
          </a:xfrm>
          <a:prstGeom prst="rect">
            <a:avLst/>
          </a:prstGeom>
          <a:noFill/>
        </p:spPr>
        <p:txBody>
          <a:bodyPr wrap="none" rtlCol="0">
            <a:spAutoFit/>
          </a:bodyPr>
          <a:lstStyle/>
          <a:p>
            <a:r>
              <a:rPr lang="en-US" sz="2000" b="1" dirty="0">
                <a:solidFill>
                  <a:schemeClr val="accent3"/>
                </a:solidFill>
              </a:rPr>
              <a:t>Researcher-Advocate Engagement Goal</a:t>
            </a:r>
          </a:p>
        </p:txBody>
      </p:sp>
      <p:sp>
        <p:nvSpPr>
          <p:cNvPr id="11" name="TextBox 10"/>
          <p:cNvSpPr txBox="1"/>
          <p:nvPr/>
        </p:nvSpPr>
        <p:spPr>
          <a:xfrm>
            <a:off x="5518691" y="5124534"/>
            <a:ext cx="3312488" cy="784830"/>
          </a:xfrm>
          <a:prstGeom prst="rect">
            <a:avLst/>
          </a:prstGeom>
          <a:noFill/>
        </p:spPr>
        <p:txBody>
          <a:bodyPr wrap="square" rtlCol="0">
            <a:spAutoFit/>
          </a:bodyPr>
          <a:lstStyle/>
          <a:p>
            <a:pPr algn="ctr">
              <a:defRPr/>
            </a:pPr>
            <a:r>
              <a:rPr lang="en-US" sz="1500" i="1" dirty="0">
                <a:solidFill>
                  <a:prstClr val="black"/>
                </a:solidFill>
                <a:latin typeface="Arial"/>
                <a:cs typeface="Arial"/>
              </a:rPr>
              <a:t>I do not reach across the aisle to my research partners – I merely wait and take orders.</a:t>
            </a:r>
          </a:p>
        </p:txBody>
      </p:sp>
      <p:sp>
        <p:nvSpPr>
          <p:cNvPr id="12" name="TextBox 11"/>
          <p:cNvSpPr txBox="1"/>
          <p:nvPr/>
        </p:nvSpPr>
        <p:spPr>
          <a:xfrm>
            <a:off x="283783" y="5124534"/>
            <a:ext cx="3312488" cy="553998"/>
          </a:xfrm>
          <a:prstGeom prst="rect">
            <a:avLst/>
          </a:prstGeom>
          <a:noFill/>
          <a:ln>
            <a:noFill/>
          </a:ln>
        </p:spPr>
        <p:txBody>
          <a:bodyPr wrap="square" rtlCol="0">
            <a:spAutoFit/>
          </a:bodyPr>
          <a:lstStyle/>
          <a:p>
            <a:pPr algn="ctr">
              <a:defRPr/>
            </a:pPr>
            <a:r>
              <a:rPr lang="en-US" sz="1500" i="1" dirty="0">
                <a:solidFill>
                  <a:prstClr val="black"/>
                </a:solidFill>
                <a:latin typeface="Arial"/>
                <a:cs typeface="Arial"/>
              </a:rPr>
              <a:t>I do not engage my Patient Advocate.</a:t>
            </a:r>
          </a:p>
        </p:txBody>
      </p:sp>
    </p:spTree>
    <p:extLst>
      <p:ext uri="{BB962C8B-B14F-4D97-AF65-F5344CB8AC3E}">
        <p14:creationId xmlns:p14="http://schemas.microsoft.com/office/powerpoint/2010/main" val="224276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6ECB-6D6A-4747-8449-CFB03B75B0F5}"/>
              </a:ext>
            </a:extLst>
          </p:cNvPr>
          <p:cNvSpPr>
            <a:spLocks noGrp="1"/>
          </p:cNvSpPr>
          <p:nvPr>
            <p:ph type="title"/>
          </p:nvPr>
        </p:nvSpPr>
        <p:spPr>
          <a:xfrm>
            <a:off x="493776" y="483095"/>
            <a:ext cx="8165592" cy="423193"/>
          </a:xfrm>
        </p:spPr>
        <p:txBody>
          <a:bodyPr/>
          <a:lstStyle/>
          <a:p>
            <a:pPr algn="ctr"/>
            <a:r>
              <a:rPr lang="en-US" sz="2800" dirty="0">
                <a:solidFill>
                  <a:schemeClr val="accent2"/>
                </a:solidFill>
              </a:rPr>
              <a:t>Calibrate and Clarify Roles / Measure Success</a:t>
            </a:r>
          </a:p>
        </p:txBody>
      </p:sp>
      <p:pic>
        <p:nvPicPr>
          <p:cNvPr id="4" name="Picture 3">
            <a:extLst>
              <a:ext uri="{FF2B5EF4-FFF2-40B4-BE49-F238E27FC236}">
                <a16:creationId xmlns:a16="http://schemas.microsoft.com/office/drawing/2014/main" id="{A0ABF85A-CE1E-4013-B4D8-58CB4AA278AC}"/>
              </a:ext>
            </a:extLst>
          </p:cNvPr>
          <p:cNvPicPr>
            <a:picLocks noChangeAspect="1"/>
          </p:cNvPicPr>
          <p:nvPr/>
        </p:nvPicPr>
        <p:blipFill>
          <a:blip r:embed="rId2"/>
          <a:stretch>
            <a:fillRect/>
          </a:stretch>
        </p:blipFill>
        <p:spPr>
          <a:xfrm>
            <a:off x="1185869" y="1045215"/>
            <a:ext cx="6772263" cy="5195059"/>
          </a:xfrm>
          <a:prstGeom prst="rect">
            <a:avLst/>
          </a:prstGeom>
        </p:spPr>
      </p:pic>
    </p:spTree>
    <p:extLst>
      <p:ext uri="{BB962C8B-B14F-4D97-AF65-F5344CB8AC3E}">
        <p14:creationId xmlns:p14="http://schemas.microsoft.com/office/powerpoint/2010/main" val="2001851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17FF7-BC3C-43D8-856D-55893FD1CB46}"/>
              </a:ext>
            </a:extLst>
          </p:cNvPr>
          <p:cNvSpPr>
            <a:spLocks noGrp="1"/>
          </p:cNvSpPr>
          <p:nvPr>
            <p:ph type="title"/>
          </p:nvPr>
        </p:nvSpPr>
        <p:spPr>
          <a:xfrm>
            <a:off x="420121" y="483095"/>
            <a:ext cx="8165592" cy="423193"/>
          </a:xfrm>
        </p:spPr>
        <p:txBody>
          <a:bodyPr/>
          <a:lstStyle/>
          <a:p>
            <a:r>
              <a:rPr lang="en-US" sz="3200" dirty="0">
                <a:solidFill>
                  <a:schemeClr val="accent2"/>
                </a:solidFill>
              </a:rPr>
              <a:t>Prepare Templates and Accelerators</a:t>
            </a:r>
          </a:p>
        </p:txBody>
      </p:sp>
      <p:sp>
        <p:nvSpPr>
          <p:cNvPr id="4" name="Content Placeholder 2">
            <a:extLst>
              <a:ext uri="{FF2B5EF4-FFF2-40B4-BE49-F238E27FC236}">
                <a16:creationId xmlns:a16="http://schemas.microsoft.com/office/drawing/2014/main" id="{BB26ED91-7DA3-4FC5-BF00-F71BD28DE09F}"/>
              </a:ext>
            </a:extLst>
          </p:cNvPr>
          <p:cNvSpPr>
            <a:spLocks noGrp="1"/>
          </p:cNvSpPr>
          <p:nvPr>
            <p:ph sz="quarter" idx="11"/>
          </p:nvPr>
        </p:nvSpPr>
        <p:spPr>
          <a:xfrm>
            <a:off x="420121" y="1173110"/>
            <a:ext cx="5673627" cy="4879357"/>
          </a:xfrm>
        </p:spPr>
        <p:txBody>
          <a:bodyPr/>
          <a:lstStyle/>
          <a:p>
            <a:pPr marL="0" indent="0">
              <a:spcBef>
                <a:spcPts val="1200"/>
              </a:spcBef>
              <a:buNone/>
            </a:pPr>
            <a:r>
              <a:rPr lang="en-US" sz="1800" b="1" i="1" dirty="0"/>
              <a:t>7.  </a:t>
            </a:r>
            <a:r>
              <a:rPr lang="en-US" sz="1800" b="1" i="1" u="sng" dirty="0"/>
              <a:t>Patient Advocacy Evaluation Questions</a:t>
            </a:r>
            <a:endParaRPr lang="en-US" sz="1800" dirty="0"/>
          </a:p>
          <a:p>
            <a:pPr marL="228600" lvl="1" indent="0">
              <a:spcBef>
                <a:spcPts val="1200"/>
              </a:spcBef>
              <a:buNone/>
            </a:pPr>
            <a:r>
              <a:rPr lang="en-US" sz="1800" b="1" dirty="0"/>
              <a:t>7.1  How important is this trial to people who have been or will be diagnosed with this disease?</a:t>
            </a:r>
            <a:endParaRPr lang="en-US" sz="1800" dirty="0"/>
          </a:p>
          <a:p>
            <a:pPr marL="228600" lvl="1" indent="0">
              <a:spcBef>
                <a:spcPts val="1200"/>
              </a:spcBef>
              <a:buNone/>
            </a:pPr>
            <a:r>
              <a:rPr lang="en-US" sz="1800" b="1" dirty="0"/>
              <a:t>7.2  What aspects of this trial design might attract patients or be of concern to patients?</a:t>
            </a:r>
            <a:endParaRPr lang="en-US" sz="1800" dirty="0"/>
          </a:p>
          <a:p>
            <a:pPr marL="228600" lvl="1" indent="0">
              <a:spcBef>
                <a:spcPts val="1200"/>
              </a:spcBef>
              <a:buNone/>
            </a:pPr>
            <a:r>
              <a:rPr lang="en-US" sz="1800" b="1" dirty="0"/>
              <a:t>7.3  How well does this trial balance the risk, benefits, and burdens of the patient and/or the caregiver?</a:t>
            </a:r>
            <a:endParaRPr lang="en-US" sz="1800" dirty="0"/>
          </a:p>
          <a:p>
            <a:pPr marL="228600" lvl="1" indent="0">
              <a:spcBef>
                <a:spcPts val="1200"/>
              </a:spcBef>
              <a:buNone/>
            </a:pPr>
            <a:r>
              <a:rPr lang="en-US" sz="1800" b="1" dirty="0"/>
              <a:t>7.4  What effect will the eligibility/inclusion and exclusion criteria have on the target patient population?</a:t>
            </a:r>
            <a:endParaRPr lang="en-US" sz="1800" dirty="0"/>
          </a:p>
          <a:p>
            <a:pPr marL="228600" lvl="1" indent="0">
              <a:spcBef>
                <a:spcPts val="1200"/>
              </a:spcBef>
              <a:buNone/>
            </a:pPr>
            <a:r>
              <a:rPr lang="en-US" sz="1800" b="1" dirty="0"/>
              <a:t>7.5  Is this study likely to be able to meet accrual goals and retain patients through completion?</a:t>
            </a:r>
            <a:endParaRPr lang="en-US" sz="1800" dirty="0"/>
          </a:p>
          <a:p>
            <a:pPr marL="228600" lvl="1" indent="0">
              <a:spcBef>
                <a:spcPts val="1200"/>
              </a:spcBef>
              <a:buNone/>
            </a:pPr>
            <a:r>
              <a:rPr lang="en-US" sz="1800" b="1" dirty="0"/>
              <a:t>7.6  Are there other patient-related issues that should be considered?</a:t>
            </a:r>
            <a:endParaRPr lang="en-US" sz="1800" dirty="0"/>
          </a:p>
          <a:p>
            <a:pPr>
              <a:spcBef>
                <a:spcPts val="1200"/>
              </a:spcBef>
            </a:pPr>
            <a:endParaRPr lang="en-US" sz="3200" dirty="0"/>
          </a:p>
        </p:txBody>
      </p:sp>
      <p:pic>
        <p:nvPicPr>
          <p:cNvPr id="5" name="Picture 4">
            <a:extLst>
              <a:ext uri="{FF2B5EF4-FFF2-40B4-BE49-F238E27FC236}">
                <a16:creationId xmlns:a16="http://schemas.microsoft.com/office/drawing/2014/main" id="{2122011C-5EDF-4FCE-A654-AE4FD3C9323C}"/>
              </a:ext>
            </a:extLst>
          </p:cNvPr>
          <p:cNvPicPr>
            <a:picLocks noChangeAspect="1"/>
          </p:cNvPicPr>
          <p:nvPr/>
        </p:nvPicPr>
        <p:blipFill>
          <a:blip r:embed="rId3"/>
          <a:stretch>
            <a:fillRect/>
          </a:stretch>
        </p:blipFill>
        <p:spPr>
          <a:xfrm>
            <a:off x="6216050" y="2647647"/>
            <a:ext cx="2483837" cy="1886946"/>
          </a:xfrm>
          <a:prstGeom prst="rect">
            <a:avLst/>
          </a:prstGeom>
        </p:spPr>
      </p:pic>
    </p:spTree>
    <p:extLst>
      <p:ext uri="{BB962C8B-B14F-4D97-AF65-F5344CB8AC3E}">
        <p14:creationId xmlns:p14="http://schemas.microsoft.com/office/powerpoint/2010/main" val="1789620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el 21"/>
          <p:cNvSpPr>
            <a:spLocks noGrp="1"/>
          </p:cNvSpPr>
          <p:nvPr>
            <p:ph type="title" idx="4294967295"/>
          </p:nvPr>
        </p:nvSpPr>
        <p:spPr bwMode="auto">
          <a:xfrm>
            <a:off x="1065012" y="459418"/>
            <a:ext cx="7013975" cy="787032"/>
          </a:xfrm>
          <a:prstGeom prst="rect">
            <a:avLst/>
          </a:prstGeom>
          <a:noFill/>
          <a:ln>
            <a:miter lim="800000"/>
            <a:headEnd/>
            <a:tailEnd/>
          </a:ln>
        </p:spPr>
        <p:txBody>
          <a:bodyPr vert="horz" wrap="square" lIns="68580" tIns="34290" rIns="68580" bIns="34290" numCol="1" rtlCol="0" anchor="t" anchorCtr="0" compatLnSpc="1">
            <a:prstTxWarp prst="textNoShape">
              <a:avLst/>
            </a:prstTxWarp>
            <a:normAutofit fontScale="90000"/>
          </a:bodyPr>
          <a:lstStyle/>
          <a:p>
            <a:pPr algn="ctr"/>
            <a:r>
              <a:rPr lang="en-US" dirty="0">
                <a:latin typeface="Arial" charset="0"/>
                <a:ea typeface="ＭＳ Ｐゴシック" charset="-128"/>
              </a:rPr>
              <a:t>Define and Train Competencies* (Skills and Knowledge)</a:t>
            </a:r>
          </a:p>
        </p:txBody>
      </p:sp>
      <p:sp>
        <p:nvSpPr>
          <p:cNvPr id="4" name="TextBox 3">
            <a:extLst>
              <a:ext uri="{FF2B5EF4-FFF2-40B4-BE49-F238E27FC236}">
                <a16:creationId xmlns:a16="http://schemas.microsoft.com/office/drawing/2014/main" id="{A6B88478-CE02-4A70-9EE9-B80021EDD67E}"/>
              </a:ext>
            </a:extLst>
          </p:cNvPr>
          <p:cNvSpPr txBox="1"/>
          <p:nvPr/>
        </p:nvSpPr>
        <p:spPr>
          <a:xfrm>
            <a:off x="2401288" y="6414409"/>
            <a:ext cx="4341425" cy="300082"/>
          </a:xfrm>
          <a:prstGeom prst="rect">
            <a:avLst/>
          </a:prstGeom>
          <a:noFill/>
        </p:spPr>
        <p:txBody>
          <a:bodyPr wrap="none" rtlCol="0">
            <a:spAutoFit/>
          </a:bodyPr>
          <a:lstStyle/>
          <a:p>
            <a:pPr defTabSz="685766">
              <a:defRPr/>
            </a:pPr>
            <a:r>
              <a:rPr lang="en-US" sz="1350" dirty="0">
                <a:solidFill>
                  <a:srgbClr val="58595B"/>
                </a:solidFill>
                <a:latin typeface="Arial"/>
                <a:cs typeface="Arial"/>
              </a:rPr>
              <a:t>*Competencies can range from familiarity to expertise.</a:t>
            </a:r>
          </a:p>
        </p:txBody>
      </p:sp>
      <p:sp>
        <p:nvSpPr>
          <p:cNvPr id="9" name="TextBox 8"/>
          <p:cNvSpPr txBox="1"/>
          <p:nvPr/>
        </p:nvSpPr>
        <p:spPr>
          <a:xfrm>
            <a:off x="1227319" y="3257529"/>
            <a:ext cx="2228851" cy="646331"/>
          </a:xfrm>
          <a:prstGeom prst="rect">
            <a:avLst/>
          </a:prstGeom>
          <a:noFill/>
        </p:spPr>
        <p:txBody>
          <a:bodyPr wrap="square" rtlCol="0">
            <a:spAutoFit/>
          </a:bodyPr>
          <a:lstStyle/>
          <a:p>
            <a:pPr algn="ctr" defTabSz="685766">
              <a:defRPr/>
            </a:pPr>
            <a:r>
              <a:rPr lang="en-US" kern="0" dirty="0">
                <a:solidFill>
                  <a:schemeClr val="accent2"/>
                </a:solidFill>
                <a:latin typeface="Arial"/>
                <a:cs typeface="Arial"/>
              </a:rPr>
              <a:t>Cancer &amp; Research Competencies</a:t>
            </a:r>
          </a:p>
        </p:txBody>
      </p:sp>
      <p:sp>
        <p:nvSpPr>
          <p:cNvPr id="11" name="TextBox 10"/>
          <p:cNvSpPr txBox="1"/>
          <p:nvPr/>
        </p:nvSpPr>
        <p:spPr>
          <a:xfrm>
            <a:off x="5312155" y="3257529"/>
            <a:ext cx="2598011" cy="369332"/>
          </a:xfrm>
          <a:prstGeom prst="rect">
            <a:avLst/>
          </a:prstGeom>
          <a:noFill/>
        </p:spPr>
        <p:txBody>
          <a:bodyPr wrap="square" rtlCol="0">
            <a:spAutoFit/>
          </a:bodyPr>
          <a:lstStyle/>
          <a:p>
            <a:pPr algn="ctr" defTabSz="685766">
              <a:defRPr/>
            </a:pPr>
            <a:r>
              <a:rPr lang="en-US" kern="0" dirty="0">
                <a:solidFill>
                  <a:schemeClr val="accent2"/>
                </a:solidFill>
                <a:latin typeface="Arial"/>
                <a:cs typeface="Arial"/>
              </a:rPr>
              <a:t>Role Competencies</a:t>
            </a:r>
          </a:p>
        </p:txBody>
      </p:sp>
      <p:sp>
        <p:nvSpPr>
          <p:cNvPr id="12" name="TextBox 11"/>
          <p:cNvSpPr txBox="1"/>
          <p:nvPr/>
        </p:nvSpPr>
        <p:spPr>
          <a:xfrm>
            <a:off x="5203361" y="5462963"/>
            <a:ext cx="2815599" cy="646331"/>
          </a:xfrm>
          <a:prstGeom prst="rect">
            <a:avLst/>
          </a:prstGeom>
          <a:noFill/>
        </p:spPr>
        <p:txBody>
          <a:bodyPr wrap="square" rtlCol="0">
            <a:spAutoFit/>
          </a:bodyPr>
          <a:lstStyle/>
          <a:p>
            <a:pPr algn="ctr" defTabSz="685766">
              <a:defRPr/>
            </a:pPr>
            <a:r>
              <a:rPr lang="en-US" kern="0" dirty="0">
                <a:solidFill>
                  <a:schemeClr val="accent2"/>
                </a:solidFill>
                <a:latin typeface="Arial"/>
                <a:cs typeface="Arial"/>
              </a:rPr>
              <a:t>Effective Engagement Competencies</a:t>
            </a:r>
          </a:p>
        </p:txBody>
      </p:sp>
      <p:sp>
        <p:nvSpPr>
          <p:cNvPr id="14" name="TextBox 13"/>
          <p:cNvSpPr txBox="1"/>
          <p:nvPr/>
        </p:nvSpPr>
        <p:spPr>
          <a:xfrm>
            <a:off x="1062676" y="5462963"/>
            <a:ext cx="2558137" cy="646331"/>
          </a:xfrm>
          <a:prstGeom prst="rect">
            <a:avLst/>
          </a:prstGeom>
          <a:noFill/>
        </p:spPr>
        <p:txBody>
          <a:bodyPr wrap="none" rtlCol="0">
            <a:spAutoFit/>
          </a:bodyPr>
          <a:lstStyle/>
          <a:p>
            <a:pPr algn="ctr" defTabSz="685766">
              <a:defRPr/>
            </a:pPr>
            <a:r>
              <a:rPr lang="en-US" kern="0" dirty="0">
                <a:solidFill>
                  <a:schemeClr val="accent2"/>
                </a:solidFill>
                <a:latin typeface="Arial"/>
                <a:cs typeface="Arial"/>
              </a:rPr>
              <a:t>Process Competencies </a:t>
            </a:r>
          </a:p>
          <a:p>
            <a:pPr algn="ctr" defTabSz="685766">
              <a:defRPr/>
            </a:pPr>
            <a:r>
              <a:rPr lang="en-US" kern="0" dirty="0">
                <a:solidFill>
                  <a:schemeClr val="accent2"/>
                </a:solidFill>
                <a:latin typeface="Arial"/>
                <a:cs typeface="Arial"/>
              </a:rPr>
              <a:t>(How work gets done)</a:t>
            </a:r>
          </a:p>
        </p:txBody>
      </p:sp>
      <p:pic>
        <p:nvPicPr>
          <p:cNvPr id="2" name="Picture 1"/>
          <p:cNvPicPr>
            <a:picLocks noChangeAspect="1"/>
          </p:cNvPicPr>
          <p:nvPr/>
        </p:nvPicPr>
        <p:blipFill>
          <a:blip r:embed="rId3"/>
          <a:stretch>
            <a:fillRect/>
          </a:stretch>
        </p:blipFill>
        <p:spPr>
          <a:xfrm>
            <a:off x="1318185" y="1690383"/>
            <a:ext cx="2047118" cy="1533555"/>
          </a:xfrm>
          <a:prstGeom prst="rect">
            <a:avLst/>
          </a:prstGeom>
        </p:spPr>
      </p:pic>
      <p:pic>
        <p:nvPicPr>
          <p:cNvPr id="3" name="Picture 2"/>
          <p:cNvPicPr>
            <a:picLocks noChangeAspect="1"/>
          </p:cNvPicPr>
          <p:nvPr/>
        </p:nvPicPr>
        <p:blipFill>
          <a:blip r:embed="rId4"/>
          <a:stretch>
            <a:fillRect/>
          </a:stretch>
        </p:blipFill>
        <p:spPr>
          <a:xfrm>
            <a:off x="1227319" y="4130167"/>
            <a:ext cx="2228850" cy="1306568"/>
          </a:xfrm>
          <a:prstGeom prst="rect">
            <a:avLst/>
          </a:prstGeom>
        </p:spPr>
      </p:pic>
      <p:pic>
        <p:nvPicPr>
          <p:cNvPr id="15" name="Picture 14"/>
          <p:cNvPicPr>
            <a:picLocks noChangeAspect="1"/>
          </p:cNvPicPr>
          <p:nvPr/>
        </p:nvPicPr>
        <p:blipFill>
          <a:blip r:embed="rId5"/>
          <a:stretch>
            <a:fillRect/>
          </a:stretch>
        </p:blipFill>
        <p:spPr>
          <a:xfrm>
            <a:off x="5195393" y="1690382"/>
            <a:ext cx="2831534" cy="1533555"/>
          </a:xfrm>
          <a:prstGeom prst="rect">
            <a:avLst/>
          </a:prstGeom>
        </p:spPr>
      </p:pic>
      <p:pic>
        <p:nvPicPr>
          <p:cNvPr id="6" name="Picture 5"/>
          <p:cNvPicPr>
            <a:picLocks noChangeAspect="1"/>
          </p:cNvPicPr>
          <p:nvPr/>
        </p:nvPicPr>
        <p:blipFill>
          <a:blip r:embed="rId6"/>
          <a:stretch>
            <a:fillRect/>
          </a:stretch>
        </p:blipFill>
        <p:spPr>
          <a:xfrm>
            <a:off x="5246498" y="4035597"/>
            <a:ext cx="2729324" cy="1462270"/>
          </a:xfrm>
          <a:prstGeom prst="rect">
            <a:avLst/>
          </a:prstGeom>
        </p:spPr>
      </p:pic>
    </p:spTree>
    <p:extLst>
      <p:ext uri="{BB962C8B-B14F-4D97-AF65-F5344CB8AC3E}">
        <p14:creationId xmlns:p14="http://schemas.microsoft.com/office/powerpoint/2010/main" val="856114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3EAC-FA03-47C4-BF1C-A9C5FC74A9BA}"/>
              </a:ext>
            </a:extLst>
          </p:cNvPr>
          <p:cNvSpPr>
            <a:spLocks noGrp="1"/>
          </p:cNvSpPr>
          <p:nvPr>
            <p:ph type="title"/>
          </p:nvPr>
        </p:nvSpPr>
        <p:spPr/>
        <p:txBody>
          <a:bodyPr/>
          <a:lstStyle/>
          <a:p>
            <a:r>
              <a:rPr lang="en-US" sz="3200" dirty="0">
                <a:solidFill>
                  <a:schemeClr val="accent2"/>
                </a:solidFill>
              </a:rPr>
              <a:t>Patient Advocate Input – </a:t>
            </a:r>
            <a:r>
              <a:rPr lang="en-US" sz="3200" dirty="0" err="1">
                <a:solidFill>
                  <a:schemeClr val="accent2"/>
                </a:solidFill>
              </a:rPr>
              <a:t>QbD</a:t>
            </a:r>
            <a:r>
              <a:rPr lang="en-US" sz="3200" dirty="0">
                <a:solidFill>
                  <a:schemeClr val="accent2"/>
                </a:solidFill>
              </a:rPr>
              <a:t> (Strawman)</a:t>
            </a:r>
          </a:p>
        </p:txBody>
      </p:sp>
      <p:pic>
        <p:nvPicPr>
          <p:cNvPr id="5" name="Picture 4">
            <a:extLst>
              <a:ext uri="{FF2B5EF4-FFF2-40B4-BE49-F238E27FC236}">
                <a16:creationId xmlns:a16="http://schemas.microsoft.com/office/drawing/2014/main" id="{7E015361-0D60-49B3-A1F2-B331D7F2BC0D}"/>
              </a:ext>
            </a:extLst>
          </p:cNvPr>
          <p:cNvPicPr>
            <a:picLocks noChangeAspect="1"/>
          </p:cNvPicPr>
          <p:nvPr/>
        </p:nvPicPr>
        <p:blipFill>
          <a:blip r:embed="rId2"/>
          <a:stretch>
            <a:fillRect/>
          </a:stretch>
        </p:blipFill>
        <p:spPr>
          <a:xfrm>
            <a:off x="5507906" y="2040006"/>
            <a:ext cx="3301883" cy="1674064"/>
          </a:xfrm>
          <a:prstGeom prst="rect">
            <a:avLst/>
          </a:prstGeom>
        </p:spPr>
      </p:pic>
      <p:sp>
        <p:nvSpPr>
          <p:cNvPr id="6" name="Content Placeholder 2"/>
          <p:cNvSpPr>
            <a:spLocks noGrp="1"/>
          </p:cNvSpPr>
          <p:nvPr>
            <p:ph idx="1"/>
          </p:nvPr>
        </p:nvSpPr>
        <p:spPr/>
        <p:txBody>
          <a:bodyPr/>
          <a:lstStyle/>
          <a:p>
            <a:pPr marL="0" indent="0">
              <a:spcBef>
                <a:spcPts val="800"/>
              </a:spcBef>
              <a:buNone/>
            </a:pPr>
            <a:r>
              <a:rPr lang="en-US" sz="2200" b="1" dirty="0"/>
              <a:t>Possible Core Activities </a:t>
            </a:r>
            <a:r>
              <a:rPr lang="en-US" sz="2200" i="1" dirty="0"/>
              <a:t>(CTQ; many are iterative)</a:t>
            </a:r>
          </a:p>
          <a:p>
            <a:pPr>
              <a:spcBef>
                <a:spcPts val="800"/>
              </a:spcBef>
            </a:pPr>
            <a:r>
              <a:rPr lang="en-US" sz="2200" dirty="0"/>
              <a:t>Study Population</a:t>
            </a:r>
          </a:p>
          <a:p>
            <a:pPr>
              <a:spcBef>
                <a:spcPts val="800"/>
              </a:spcBef>
            </a:pPr>
            <a:r>
              <a:rPr lang="en-US" sz="2200" dirty="0"/>
              <a:t>Inclusions/Exclusions</a:t>
            </a:r>
          </a:p>
          <a:p>
            <a:pPr>
              <a:spcBef>
                <a:spcPts val="800"/>
              </a:spcBef>
            </a:pPr>
            <a:r>
              <a:rPr lang="en-US" sz="2200" dirty="0"/>
              <a:t>Diversity and Representativeness</a:t>
            </a:r>
          </a:p>
          <a:p>
            <a:pPr>
              <a:spcBef>
                <a:spcPts val="800"/>
              </a:spcBef>
            </a:pPr>
            <a:r>
              <a:rPr lang="en-US" sz="2200" dirty="0"/>
              <a:t>Endpoints</a:t>
            </a:r>
          </a:p>
          <a:p>
            <a:pPr>
              <a:spcBef>
                <a:spcPts val="800"/>
              </a:spcBef>
            </a:pPr>
            <a:r>
              <a:rPr lang="en-US" sz="2200" dirty="0"/>
              <a:t>Patient Reported Outcomes</a:t>
            </a:r>
          </a:p>
          <a:p>
            <a:pPr>
              <a:spcBef>
                <a:spcPts val="800"/>
              </a:spcBef>
            </a:pPr>
            <a:r>
              <a:rPr lang="en-US" sz="2200" dirty="0"/>
              <a:t>Accrual Forecasts, Plans, and Feasibility</a:t>
            </a:r>
          </a:p>
          <a:p>
            <a:pPr>
              <a:spcBef>
                <a:spcPts val="800"/>
              </a:spcBef>
            </a:pPr>
            <a:r>
              <a:rPr lang="en-US" sz="2200" dirty="0"/>
              <a:t>Retention</a:t>
            </a:r>
          </a:p>
          <a:p>
            <a:pPr>
              <a:spcBef>
                <a:spcPts val="800"/>
              </a:spcBef>
            </a:pPr>
            <a:r>
              <a:rPr lang="en-US" sz="2200" dirty="0"/>
              <a:t>Data Safety and Monitoring Boards</a:t>
            </a:r>
          </a:p>
          <a:p>
            <a:pPr>
              <a:spcBef>
                <a:spcPts val="800"/>
              </a:spcBef>
            </a:pPr>
            <a:r>
              <a:rPr lang="en-US" sz="2200" dirty="0"/>
              <a:t>Consent Form</a:t>
            </a:r>
          </a:p>
          <a:p>
            <a:pPr>
              <a:spcBef>
                <a:spcPts val="800"/>
              </a:spcBef>
            </a:pPr>
            <a:r>
              <a:rPr lang="en-US" sz="2200" dirty="0"/>
              <a:t>Etc.</a:t>
            </a:r>
          </a:p>
        </p:txBody>
      </p:sp>
    </p:spTree>
    <p:extLst>
      <p:ext uri="{BB962C8B-B14F-4D97-AF65-F5344CB8AC3E}">
        <p14:creationId xmlns:p14="http://schemas.microsoft.com/office/powerpoint/2010/main" val="325816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216420" y="1113076"/>
            <a:ext cx="8867510" cy="480000"/>
          </a:xfrm>
          <a:prstGeom prst="rect">
            <a:avLst/>
          </a:prstGeom>
        </p:spPr>
        <p:txBody>
          <a:bodyPr spcFirstLastPara="1" wrap="square" lIns="91425" tIns="91425" rIns="91425" bIns="91425" anchor="t" anchorCtr="0">
            <a:noAutofit/>
          </a:bodyPr>
          <a:lstStyle/>
          <a:p>
            <a:pPr lvl="0"/>
            <a:r>
              <a:rPr lang="en-US" dirty="0">
                <a:solidFill>
                  <a:schemeClr val="tx1"/>
                </a:solidFill>
              </a:rPr>
              <a:t>Let’s work together to spread the word</a:t>
            </a:r>
            <a:endParaRPr dirty="0">
              <a:solidFill>
                <a:schemeClr val="tx1"/>
              </a:solidFill>
            </a:endParaRPr>
          </a:p>
        </p:txBody>
      </p:sp>
      <p:sp>
        <p:nvSpPr>
          <p:cNvPr id="141" name="Google Shape;141;p28"/>
          <p:cNvSpPr txBox="1">
            <a:spLocks noGrp="1"/>
          </p:cNvSpPr>
          <p:nvPr>
            <p:ph type="body" idx="1"/>
          </p:nvPr>
        </p:nvSpPr>
        <p:spPr>
          <a:xfrm>
            <a:off x="216419" y="1817986"/>
            <a:ext cx="8560200" cy="3263400"/>
          </a:xfrm>
          <a:prstGeom prst="rect">
            <a:avLst/>
          </a:prstGeom>
        </p:spPr>
        <p:txBody>
          <a:bodyPr spcFirstLastPara="1" wrap="square" lIns="91425" tIns="91425" rIns="91425" bIns="91425" anchor="ctr" anchorCtr="0">
            <a:noAutofit/>
          </a:bodyPr>
          <a:lstStyle/>
          <a:p>
            <a:pPr marL="0" lvl="0" indent="0" algn="ctr">
              <a:buNone/>
            </a:pPr>
            <a:r>
              <a:rPr lang="en-US" b="1" dirty="0">
                <a:solidFill>
                  <a:schemeClr val="accent1"/>
                </a:solidFill>
              </a:rPr>
              <a:t>#PEOF2020</a:t>
            </a:r>
          </a:p>
          <a:p>
            <a:pPr marL="0" lvl="0" indent="0" algn="ctr">
              <a:buNone/>
            </a:pPr>
            <a:endParaRPr lang="en-US" b="1" dirty="0">
              <a:solidFill>
                <a:schemeClr val="accent1"/>
              </a:solidFill>
            </a:endParaRPr>
          </a:p>
          <a:p>
            <a:pPr marL="0" lvl="0" indent="0" algn="ctr">
              <a:buNone/>
            </a:pPr>
            <a:r>
              <a:rPr lang="en-US" b="1" dirty="0">
                <a:solidFill>
                  <a:schemeClr val="tx1"/>
                </a:solidFill>
              </a:rPr>
              <a:t>@imi-paradigm</a:t>
            </a:r>
          </a:p>
          <a:p>
            <a:pPr marL="0" lvl="0" indent="0" algn="ctr">
              <a:buNone/>
            </a:pPr>
            <a:r>
              <a:rPr lang="en-US" b="1">
                <a:solidFill>
                  <a:schemeClr val="tx1"/>
                </a:solidFill>
              </a:rPr>
              <a:t>@eupatients</a:t>
            </a:r>
            <a:endParaRPr lang="en-US" b="1" dirty="0">
              <a:solidFill>
                <a:schemeClr val="tx1"/>
              </a:solidFill>
            </a:endParaRPr>
          </a:p>
          <a:p>
            <a:pPr marL="0" lvl="0" indent="0" algn="ctr">
              <a:buNone/>
            </a:pPr>
            <a:r>
              <a:rPr lang="en-US" b="1" dirty="0">
                <a:solidFill>
                  <a:schemeClr val="tx1"/>
                </a:solidFill>
              </a:rPr>
              <a:t>@PFMDwithPatient</a:t>
            </a:r>
          </a:p>
        </p:txBody>
      </p:sp>
    </p:spTree>
    <p:extLst>
      <p:ext uri="{BB962C8B-B14F-4D97-AF65-F5344CB8AC3E}">
        <p14:creationId xmlns:p14="http://schemas.microsoft.com/office/powerpoint/2010/main" val="2570920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42356"/>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p:txBody>
          <a:bodyPr/>
          <a:lstStyle/>
          <a:p>
            <a:pPr marL="0" indent="0">
              <a:buNone/>
            </a:pPr>
            <a:r>
              <a:rPr lang="en-US" sz="2800" b="1" dirty="0"/>
              <a:t>After hearing the case studies: Have you already been doing patient engagement work that can enhance </a:t>
            </a:r>
            <a:r>
              <a:rPr lang="en-US" sz="2800" b="1" dirty="0" err="1"/>
              <a:t>QbD</a:t>
            </a:r>
            <a:r>
              <a:rPr lang="en-US" sz="2800" b="1" dirty="0"/>
              <a:t>?</a:t>
            </a:r>
          </a:p>
          <a:p>
            <a:pPr marL="457200" indent="-457200">
              <a:buSzPct val="100000"/>
              <a:buAutoNum type="alphaLcParenR"/>
            </a:pPr>
            <a:r>
              <a:rPr lang="en-US" sz="2800" dirty="0"/>
              <a:t>Yes, almost definitely</a:t>
            </a:r>
          </a:p>
          <a:p>
            <a:pPr marL="457200" indent="-457200">
              <a:buSzPct val="100000"/>
              <a:buAutoNum type="alphaLcParenR"/>
            </a:pPr>
            <a:r>
              <a:rPr lang="en-US" sz="2800" dirty="0"/>
              <a:t>Maybe, but I’m not sure</a:t>
            </a:r>
          </a:p>
          <a:p>
            <a:pPr marL="457200" indent="-457200">
              <a:buSzPct val="100000"/>
              <a:buAutoNum type="alphaLcParenR"/>
            </a:pPr>
            <a:r>
              <a:rPr lang="en-US" sz="2800" dirty="0"/>
              <a:t>No, probably not</a:t>
            </a:r>
          </a:p>
          <a:p>
            <a:pPr marL="457200" indent="-457200">
              <a:buAutoNum type="alphaLcParenR"/>
            </a:pPr>
            <a:endParaRPr lang="en-US" dirty="0"/>
          </a:p>
        </p:txBody>
      </p:sp>
      <p:sp>
        <p:nvSpPr>
          <p:cNvPr id="6" name="TextBox 5">
            <a:extLst>
              <a:ext uri="{FF2B5EF4-FFF2-40B4-BE49-F238E27FC236}">
                <a16:creationId xmlns:a16="http://schemas.microsoft.com/office/drawing/2014/main" id="{140EE8F7-F113-4D27-BCB8-50D329BCD2BF}"/>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8"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44765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CC9F-AAC0-420C-B6E6-CEE11301C8E4}"/>
              </a:ext>
            </a:extLst>
          </p:cNvPr>
          <p:cNvSpPr>
            <a:spLocks noGrp="1"/>
          </p:cNvSpPr>
          <p:nvPr>
            <p:ph type="title"/>
          </p:nvPr>
        </p:nvSpPr>
        <p:spPr>
          <a:xfrm>
            <a:off x="340895" y="2486921"/>
            <a:ext cx="8462210" cy="770467"/>
          </a:xfrm>
        </p:spPr>
        <p:txBody>
          <a:bodyPr/>
          <a:lstStyle/>
          <a:p>
            <a:pPr algn="ctr"/>
            <a:r>
              <a:rPr lang="en-US" dirty="0"/>
              <a:t>Any questions about the case studies?</a:t>
            </a:r>
          </a:p>
        </p:txBody>
      </p:sp>
      <p:sp>
        <p:nvSpPr>
          <p:cNvPr id="5" name="TextBox 4">
            <a:extLst>
              <a:ext uri="{FF2B5EF4-FFF2-40B4-BE49-F238E27FC236}">
                <a16:creationId xmlns:a16="http://schemas.microsoft.com/office/drawing/2014/main" id="{140EE8F7-F113-4D27-BCB8-50D329BCD2BF}"/>
              </a:ext>
            </a:extLst>
          </p:cNvPr>
          <p:cNvSpPr txBox="1"/>
          <p:nvPr/>
        </p:nvSpPr>
        <p:spPr>
          <a:xfrm>
            <a:off x="340895" y="3828293"/>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Please submit questions and comments in the chat box!</a:t>
            </a:r>
            <a:endParaRPr lang="en-US" dirty="0">
              <a:solidFill>
                <a:schemeClr val="accent6"/>
              </a:solidFill>
            </a:endParaRPr>
          </a:p>
        </p:txBody>
      </p:sp>
      <p:pic>
        <p:nvPicPr>
          <p:cNvPr id="6"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525" y="3869682"/>
            <a:ext cx="643410" cy="643410"/>
          </a:xfrm>
          <a:prstGeom prst="rect">
            <a:avLst/>
          </a:prstGeom>
        </p:spPr>
      </p:pic>
    </p:spTree>
    <p:extLst>
      <p:ext uri="{BB962C8B-B14F-4D97-AF65-F5344CB8AC3E}">
        <p14:creationId xmlns:p14="http://schemas.microsoft.com/office/powerpoint/2010/main" val="1791975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964B-82FE-4B66-A62E-FC48EA240BA1}"/>
              </a:ext>
            </a:extLst>
          </p:cNvPr>
          <p:cNvSpPr>
            <a:spLocks noGrp="1"/>
          </p:cNvSpPr>
          <p:nvPr>
            <p:ph type="title"/>
          </p:nvPr>
        </p:nvSpPr>
        <p:spPr/>
        <p:txBody>
          <a:bodyPr/>
          <a:lstStyle/>
          <a:p>
            <a:r>
              <a:rPr lang="en-US" dirty="0"/>
              <a:t>Aligning </a:t>
            </a:r>
            <a:r>
              <a:rPr lang="en-US" dirty="0" err="1"/>
              <a:t>QbD</a:t>
            </a:r>
            <a:r>
              <a:rPr lang="en-US" dirty="0"/>
              <a:t> and Patient Engagement</a:t>
            </a:r>
          </a:p>
        </p:txBody>
      </p:sp>
    </p:spTree>
    <p:extLst>
      <p:ext uri="{BB962C8B-B14F-4D97-AF65-F5344CB8AC3E}">
        <p14:creationId xmlns:p14="http://schemas.microsoft.com/office/powerpoint/2010/main" val="1416576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F8A206-205C-47DF-B4F0-EABEE5AF0878}"/>
              </a:ext>
            </a:extLst>
          </p:cNvPr>
          <p:cNvSpPr/>
          <p:nvPr/>
        </p:nvSpPr>
        <p:spPr>
          <a:xfrm>
            <a:off x="1" y="5757972"/>
            <a:ext cx="9143999" cy="1100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9BC18-2A66-4A16-99C7-1A7DC50F1BBA}"/>
              </a:ext>
            </a:extLst>
          </p:cNvPr>
          <p:cNvSpPr>
            <a:spLocks noGrp="1"/>
          </p:cNvSpPr>
          <p:nvPr>
            <p:ph type="title"/>
          </p:nvPr>
        </p:nvSpPr>
        <p:spPr>
          <a:xfrm>
            <a:off x="347579" y="364589"/>
            <a:ext cx="8462210" cy="770467"/>
          </a:xfrm>
          <a:solidFill>
            <a:schemeClr val="bg1"/>
          </a:solidFill>
        </p:spPr>
        <p:txBody>
          <a:bodyPr/>
          <a:lstStyle/>
          <a:p>
            <a:pPr algn="ctr"/>
            <a:r>
              <a:rPr lang="en-US" sz="2400" i="0" dirty="0">
                <a:effectLst/>
                <a:latin typeface="+mn-lt"/>
              </a:rPr>
              <a:t>“How often is patient input typically sought on each of the clinical trial design elements below?” </a:t>
            </a:r>
            <a:r>
              <a:rPr lang="en-US" sz="2400" b="0" i="0" dirty="0">
                <a:effectLst/>
                <a:latin typeface="+mn-lt"/>
              </a:rPr>
              <a:t>(Your responses)</a:t>
            </a:r>
            <a:endParaRPr lang="en-US" sz="2400" dirty="0"/>
          </a:p>
        </p:txBody>
      </p:sp>
      <p:graphicFrame>
        <p:nvGraphicFramePr>
          <p:cNvPr id="4" name="Chart 3">
            <a:extLst>
              <a:ext uri="{FF2B5EF4-FFF2-40B4-BE49-F238E27FC236}">
                <a16:creationId xmlns:a16="http://schemas.microsoft.com/office/drawing/2014/main" id="{A454149D-5AAF-4CF7-ACC5-D72C1FE6BFBB}"/>
              </a:ext>
            </a:extLst>
          </p:cNvPr>
          <p:cNvGraphicFramePr>
            <a:graphicFrameLocks/>
          </p:cNvGraphicFramePr>
          <p:nvPr/>
        </p:nvGraphicFramePr>
        <p:xfrm>
          <a:off x="2" y="1205918"/>
          <a:ext cx="4258482" cy="56520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B1AB8178-EFEE-4424-836E-411B7B0941BF}"/>
              </a:ext>
            </a:extLst>
          </p:cNvPr>
          <p:cNvGraphicFramePr>
            <a:graphicFrameLocks noGrp="1"/>
          </p:cNvGraphicFramePr>
          <p:nvPr>
            <p:extLst>
              <p:ext uri="{D42A27DB-BD31-4B8C-83A1-F6EECF244321}">
                <p14:modId xmlns:p14="http://schemas.microsoft.com/office/powerpoint/2010/main" val="1665810723"/>
              </p:ext>
            </p:extLst>
          </p:nvPr>
        </p:nvGraphicFramePr>
        <p:xfrm>
          <a:off x="4418578" y="1205917"/>
          <a:ext cx="4725422" cy="5652074"/>
        </p:xfrm>
        <a:graphic>
          <a:graphicData uri="http://schemas.openxmlformats.org/drawingml/2006/table">
            <a:tbl>
              <a:tblPr>
                <a:tableStyleId>{9D7B26C5-4107-4FEC-AEDC-1716B250A1EF}</a:tableStyleId>
              </a:tblPr>
              <a:tblGrid>
                <a:gridCol w="1419979">
                  <a:extLst>
                    <a:ext uri="{9D8B030D-6E8A-4147-A177-3AD203B41FA5}">
                      <a16:colId xmlns:a16="http://schemas.microsoft.com/office/drawing/2014/main" val="816916644"/>
                    </a:ext>
                  </a:extLst>
                </a:gridCol>
                <a:gridCol w="3305443">
                  <a:extLst>
                    <a:ext uri="{9D8B030D-6E8A-4147-A177-3AD203B41FA5}">
                      <a16:colId xmlns:a16="http://schemas.microsoft.com/office/drawing/2014/main" val="2802497485"/>
                    </a:ext>
                  </a:extLst>
                </a:gridCol>
              </a:tblGrid>
              <a:tr h="272236">
                <a:tc>
                  <a:txBody>
                    <a:bodyPr/>
                    <a:lstStyle/>
                    <a:p>
                      <a:pPr algn="l" fontAlgn="ctr">
                        <a:lnSpc>
                          <a:spcPct val="100000"/>
                        </a:lnSpc>
                      </a:pPr>
                      <a:r>
                        <a:rPr lang="en-US" sz="1200" b="1" u="none" strike="noStrike" dirty="0">
                          <a:solidFill>
                            <a:schemeClr val="bg1"/>
                          </a:solidFill>
                          <a:effectLst/>
                        </a:rPr>
                        <a:t>Topic</a:t>
                      </a:r>
                      <a:endParaRPr lang="en-US" sz="1200" b="1" i="0" u="none" strike="noStrike" dirty="0">
                        <a:solidFill>
                          <a:schemeClr val="bg1"/>
                        </a:solidFill>
                        <a:effectLst/>
                        <a:latin typeface="Arial" panose="020B0604020202020204" pitchFamily="34" charset="0"/>
                      </a:endParaRPr>
                    </a:p>
                  </a:txBody>
                  <a:tcPr marT="0" marB="0" anchor="ctr">
                    <a:solidFill>
                      <a:schemeClr val="tx2"/>
                    </a:solidFill>
                  </a:tcPr>
                </a:tc>
                <a:tc>
                  <a:txBody>
                    <a:bodyPr/>
                    <a:lstStyle/>
                    <a:p>
                      <a:pPr algn="l" fontAlgn="ctr">
                        <a:lnSpc>
                          <a:spcPct val="100000"/>
                        </a:lnSpc>
                      </a:pPr>
                      <a:r>
                        <a:rPr lang="en-US" sz="1200" b="1" u="none" strike="noStrike" dirty="0">
                          <a:solidFill>
                            <a:schemeClr val="bg1"/>
                          </a:solidFill>
                          <a:effectLst/>
                        </a:rPr>
                        <a:t>Examples of Potential CTQ Factors</a:t>
                      </a:r>
                      <a:endParaRPr lang="en-US" sz="1200" b="1" i="0" u="none" strike="noStrike" dirty="0">
                        <a:solidFill>
                          <a:schemeClr val="bg1"/>
                        </a:solidFill>
                        <a:effectLst/>
                        <a:latin typeface="Arial" panose="020B0604020202020204" pitchFamily="34" charset="0"/>
                      </a:endParaRPr>
                    </a:p>
                  </a:txBody>
                  <a:tcPr marL="0" marT="0" marB="0" anchor="ctr">
                    <a:solidFill>
                      <a:schemeClr val="tx2"/>
                    </a:solidFill>
                  </a:tcPr>
                </a:tc>
                <a:extLst>
                  <a:ext uri="{0D108BD9-81ED-4DB2-BD59-A6C34878D82A}">
                    <a16:rowId xmlns:a16="http://schemas.microsoft.com/office/drawing/2014/main" val="61141277"/>
                  </a:ext>
                </a:extLst>
              </a:tr>
              <a:tr h="238933">
                <a:tc rowSpan="8">
                  <a:txBody>
                    <a:bodyPr/>
                    <a:lstStyle/>
                    <a:p>
                      <a:pPr algn="l" fontAlgn="ctr">
                        <a:lnSpc>
                          <a:spcPct val="100000"/>
                        </a:lnSpc>
                      </a:pPr>
                      <a:r>
                        <a:rPr lang="en-US" sz="1100" b="1" u="none" strike="noStrike" dirty="0">
                          <a:solidFill>
                            <a:schemeClr val="accent3">
                              <a:lumMod val="50000"/>
                            </a:schemeClr>
                          </a:solidFill>
                          <a:effectLst/>
                        </a:rPr>
                        <a:t>Protocol Design</a:t>
                      </a:r>
                      <a:endParaRPr lang="en-US" sz="1100" b="1" i="0" u="none" strike="noStrike" dirty="0">
                        <a:solidFill>
                          <a:schemeClr val="accent3">
                            <a:lumMod val="50000"/>
                          </a:schemeClr>
                        </a:solidFill>
                        <a:effectLst/>
                        <a:latin typeface="Arial" panose="020B0604020202020204" pitchFamily="34" charset="0"/>
                      </a:endParaRPr>
                    </a:p>
                  </a:txBody>
                  <a:tcPr marT="0" marB="0" anchor="ctr">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200" u="none" strike="noStrike" dirty="0">
                          <a:solidFill>
                            <a:schemeClr val="accent3">
                              <a:lumMod val="50000"/>
                            </a:schemeClr>
                          </a:solidFill>
                          <a:effectLst/>
                        </a:rPr>
                        <a:t>Eligibility Criteria</a:t>
                      </a:r>
                      <a:endParaRPr lang="en-US" sz="12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2288360087"/>
                  </a:ext>
                </a:extLst>
              </a:tr>
              <a:tr h="238933">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200" u="none" strike="noStrike" dirty="0">
                          <a:solidFill>
                            <a:schemeClr val="accent3">
                              <a:lumMod val="50000"/>
                            </a:schemeClr>
                          </a:solidFill>
                          <a:effectLst/>
                        </a:rPr>
                        <a:t>Randomization</a:t>
                      </a:r>
                      <a:endParaRPr lang="en-US" sz="12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2612877917"/>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Masking</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499153677"/>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Types of Controls</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948593974"/>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Data Quantity</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350556676"/>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b="1" u="none" strike="noStrike" dirty="0">
                          <a:solidFill>
                            <a:schemeClr val="accent3">
                              <a:lumMod val="50000"/>
                            </a:schemeClr>
                          </a:solidFill>
                          <a:effectLst/>
                        </a:rPr>
                        <a:t>Endpoints</a:t>
                      </a:r>
                      <a:endParaRPr lang="en-US" sz="1100" b="1"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2314141968"/>
                  </a:ext>
                </a:extLst>
              </a:tr>
              <a:tr h="405579">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Procedures Supporting Study Endpoints &amp; Data Integrity</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178792626"/>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IP Handling &amp; Administration</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986076707"/>
                  </a:ext>
                </a:extLst>
              </a:tr>
              <a:tr h="223768">
                <a:tc rowSpan="2">
                  <a:txBody>
                    <a:bodyPr/>
                    <a:lstStyle/>
                    <a:p>
                      <a:pPr algn="l" fontAlgn="ctr">
                        <a:lnSpc>
                          <a:spcPct val="100000"/>
                        </a:lnSpc>
                      </a:pPr>
                      <a:r>
                        <a:rPr lang="en-US" sz="1100" b="1" u="none" strike="noStrike" dirty="0">
                          <a:solidFill>
                            <a:schemeClr val="accent3">
                              <a:lumMod val="50000"/>
                            </a:schemeClr>
                          </a:solidFill>
                          <a:effectLst/>
                        </a:rPr>
                        <a:t>Feasibility</a:t>
                      </a:r>
                      <a:endParaRPr lang="en-US" sz="1100" b="1" i="0" u="none" strike="noStrike" dirty="0">
                        <a:solidFill>
                          <a:schemeClr val="accent3">
                            <a:lumMod val="50000"/>
                          </a:schemeClr>
                        </a:solidFill>
                        <a:effectLst/>
                        <a:latin typeface="Arial" panose="020B0604020202020204" pitchFamily="34" charset="0"/>
                      </a:endParaRPr>
                    </a:p>
                  </a:txBody>
                  <a:tcPr marT="0" marB="0" anchor="c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Study &amp; Site Feasibility</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3637160567"/>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Accrual</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380742824"/>
                  </a:ext>
                </a:extLst>
              </a:tr>
              <a:tr h="223768">
                <a:tc rowSpan="4">
                  <a:txBody>
                    <a:bodyPr/>
                    <a:lstStyle/>
                    <a:p>
                      <a:pPr algn="l" fontAlgn="ctr">
                        <a:lnSpc>
                          <a:spcPct val="100000"/>
                        </a:lnSpc>
                      </a:pPr>
                      <a:r>
                        <a:rPr lang="en-US" sz="1100" b="1" u="none" strike="noStrike" dirty="0">
                          <a:solidFill>
                            <a:schemeClr val="accent3">
                              <a:lumMod val="50000"/>
                            </a:schemeClr>
                          </a:solidFill>
                          <a:effectLst/>
                        </a:rPr>
                        <a:t>Patient Safety</a:t>
                      </a:r>
                      <a:endParaRPr lang="en-US" sz="1100" b="1" i="0" u="none" strike="noStrike" dirty="0">
                        <a:solidFill>
                          <a:schemeClr val="accent3">
                            <a:lumMod val="50000"/>
                          </a:schemeClr>
                        </a:solidFill>
                        <a:effectLst/>
                        <a:latin typeface="Arial" panose="020B0604020202020204" pitchFamily="34" charset="0"/>
                      </a:endParaRPr>
                    </a:p>
                  </a:txBody>
                  <a:tcPr marT="0" marB="0" anchor="ctr">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100" b="1" u="none" strike="noStrike" dirty="0">
                          <a:solidFill>
                            <a:schemeClr val="accent3">
                              <a:lumMod val="50000"/>
                            </a:schemeClr>
                          </a:solidFill>
                          <a:effectLst/>
                        </a:rPr>
                        <a:t>Informed Consent</a:t>
                      </a:r>
                      <a:endParaRPr lang="en-US" sz="1100" b="1"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524916677"/>
                  </a:ext>
                </a:extLst>
              </a:tr>
              <a:tr h="405579">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b="1" u="none" strike="noStrike" dirty="0">
                          <a:solidFill>
                            <a:schemeClr val="accent3">
                              <a:lumMod val="50000"/>
                            </a:schemeClr>
                          </a:solidFill>
                          <a:effectLst/>
                        </a:rPr>
                        <a:t>Withdrawal Criteria &amp; Trial Participant Retention</a:t>
                      </a:r>
                      <a:endParaRPr lang="en-US" sz="1100" b="1"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3275984447"/>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Signal Detection &amp; Safety Reporting</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2100376579"/>
                  </a:ext>
                </a:extLst>
              </a:tr>
              <a:tr h="405579">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Data Monitoring Committee /Stopping Rules</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4067152489"/>
                  </a:ext>
                </a:extLst>
              </a:tr>
              <a:tr h="223768">
                <a:tc rowSpan="4">
                  <a:txBody>
                    <a:bodyPr/>
                    <a:lstStyle/>
                    <a:p>
                      <a:pPr algn="l" fontAlgn="ctr">
                        <a:lnSpc>
                          <a:spcPct val="100000"/>
                        </a:lnSpc>
                      </a:pPr>
                      <a:r>
                        <a:rPr lang="en-US" sz="1100" b="1" u="none" strike="noStrike" dirty="0">
                          <a:solidFill>
                            <a:schemeClr val="accent3">
                              <a:lumMod val="50000"/>
                            </a:schemeClr>
                          </a:solidFill>
                          <a:effectLst/>
                        </a:rPr>
                        <a:t>Study Conduct</a:t>
                      </a:r>
                      <a:endParaRPr lang="en-US" sz="1100" b="1" i="0" u="none" strike="noStrike" dirty="0">
                        <a:solidFill>
                          <a:schemeClr val="accent3">
                            <a:lumMod val="50000"/>
                          </a:schemeClr>
                        </a:solidFill>
                        <a:effectLst/>
                        <a:latin typeface="Arial" panose="020B0604020202020204" pitchFamily="34" charset="0"/>
                      </a:endParaRPr>
                    </a:p>
                  </a:txBody>
                  <a:tcPr marT="0" marB="0" anchor="c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Training</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853355331"/>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Data Recording &amp; Reporting</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2064049656"/>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Data Monitoring &amp; Management</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3669776964"/>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Statistical Analysis</a:t>
                      </a:r>
                      <a:endParaRPr lang="en-US" sz="1100" b="0" i="0" u="none" strike="noStrike" dirty="0">
                        <a:solidFill>
                          <a:schemeClr val="accent3">
                            <a:lumMod val="50000"/>
                          </a:schemeClr>
                        </a:solidFill>
                        <a:effectLst/>
                        <a:latin typeface="Arial" panose="020B0604020202020204" pitchFamily="34" charset="0"/>
                      </a:endParaRPr>
                    </a:p>
                  </a:txBody>
                  <a:tcPr marL="0" marT="0" anchor="ctr">
                    <a:solidFill>
                      <a:srgbClr val="CBE6EF"/>
                    </a:solidFill>
                  </a:tcPr>
                </a:tc>
                <a:extLst>
                  <a:ext uri="{0D108BD9-81ED-4DB2-BD59-A6C34878D82A}">
                    <a16:rowId xmlns:a16="http://schemas.microsoft.com/office/drawing/2014/main" val="2338820642"/>
                  </a:ext>
                </a:extLst>
              </a:tr>
              <a:tr h="328715">
                <a:tc>
                  <a:txBody>
                    <a:bodyPr/>
                    <a:lstStyle/>
                    <a:p>
                      <a:pPr algn="l" fontAlgn="ctr">
                        <a:lnSpc>
                          <a:spcPct val="100000"/>
                        </a:lnSpc>
                      </a:pPr>
                      <a:r>
                        <a:rPr lang="en-US" sz="1100" b="1" u="none" strike="noStrike" dirty="0">
                          <a:solidFill>
                            <a:schemeClr val="accent3">
                              <a:lumMod val="50000"/>
                            </a:schemeClr>
                          </a:solidFill>
                          <a:effectLst/>
                        </a:rPr>
                        <a:t>Study Reporting</a:t>
                      </a:r>
                      <a:endParaRPr lang="en-US" sz="1100" b="1" i="0" u="none" strike="noStrike" dirty="0">
                        <a:solidFill>
                          <a:schemeClr val="accent3">
                            <a:lumMod val="50000"/>
                          </a:schemeClr>
                        </a:solidFill>
                        <a:effectLst/>
                        <a:latin typeface="Arial" panose="020B0604020202020204" pitchFamily="34" charset="0"/>
                      </a:endParaRPr>
                    </a:p>
                  </a:txBody>
                  <a:tcPr marT="0" marB="0" anchor="ctr">
                    <a:lnB>
                      <a:noFill/>
                    </a:lnB>
                    <a:solidFill>
                      <a:schemeClr val="bg1">
                        <a:lumMod val="95000"/>
                      </a:schemeClr>
                    </a:solidFill>
                  </a:tcPr>
                </a:tc>
                <a:tc>
                  <a:txBody>
                    <a:bodyPr/>
                    <a:lstStyle/>
                    <a:p>
                      <a:pPr marL="0" indent="0" algn="l" fontAlgn="b">
                        <a:lnSpc>
                          <a:spcPct val="100000"/>
                        </a:lnSpc>
                        <a:spcAft>
                          <a:spcPts val="700"/>
                        </a:spcAft>
                        <a:buFont typeface="Arial" panose="020B0604020202020204" pitchFamily="34" charset="0"/>
                        <a:buNone/>
                      </a:pPr>
                      <a:r>
                        <a:rPr lang="en-US" sz="1100" b="1" u="none" strike="noStrike" dirty="0">
                          <a:solidFill>
                            <a:schemeClr val="accent3">
                              <a:lumMod val="50000"/>
                            </a:schemeClr>
                          </a:solidFill>
                          <a:effectLst/>
                        </a:rPr>
                        <a:t>Dissemination of Study Results</a:t>
                      </a:r>
                      <a:endParaRPr lang="en-US" sz="1100" b="1" i="0" u="none" strike="noStrike" dirty="0">
                        <a:solidFill>
                          <a:schemeClr val="accent3">
                            <a:lumMod val="50000"/>
                          </a:schemeClr>
                        </a:solidFill>
                        <a:effectLst/>
                        <a:latin typeface="Arial" panose="020B0604020202020204" pitchFamily="34" charset="0"/>
                      </a:endParaRPr>
                    </a:p>
                  </a:txBody>
                  <a:tcPr marL="0" marT="0" anchor="ctr">
                    <a:solidFill>
                      <a:schemeClr val="bg1">
                        <a:lumMod val="95000"/>
                      </a:schemeClr>
                    </a:solidFill>
                  </a:tcPr>
                </a:tc>
                <a:extLst>
                  <a:ext uri="{0D108BD9-81ED-4DB2-BD59-A6C34878D82A}">
                    <a16:rowId xmlns:a16="http://schemas.microsoft.com/office/drawing/2014/main" val="2274726380"/>
                  </a:ext>
                </a:extLst>
              </a:tr>
              <a:tr h="223768">
                <a:tc rowSpan="2">
                  <a:txBody>
                    <a:bodyPr/>
                    <a:lstStyle/>
                    <a:p>
                      <a:pPr algn="l" fontAlgn="ctr">
                        <a:lnSpc>
                          <a:spcPct val="100000"/>
                        </a:lnSpc>
                      </a:pPr>
                      <a:r>
                        <a:rPr lang="en-US" sz="1100" b="1" u="none" strike="noStrike" dirty="0">
                          <a:solidFill>
                            <a:schemeClr val="accent3">
                              <a:lumMod val="50000"/>
                            </a:schemeClr>
                          </a:solidFill>
                          <a:effectLst/>
                        </a:rPr>
                        <a:t>Third-Party Engagement</a:t>
                      </a:r>
                      <a:endParaRPr lang="en-US" sz="1100" b="1" i="0" u="none" strike="noStrike" dirty="0">
                        <a:solidFill>
                          <a:schemeClr val="accent3">
                            <a:lumMod val="50000"/>
                          </a:schemeClr>
                        </a:solidFill>
                        <a:effectLst/>
                        <a:latin typeface="Arial" panose="020B0604020202020204" pitchFamily="34" charset="0"/>
                      </a:endParaRPr>
                    </a:p>
                  </a:txBody>
                  <a:tcPr marT="0" marB="0" anchor="ctr">
                    <a:lnL>
                      <a:noFill/>
                    </a:lnL>
                    <a:lnR>
                      <a:noFill/>
                    </a:lnR>
                    <a:lnT>
                      <a:noFill/>
                    </a:lnT>
                    <a:lnB w="12700" cmpd="sng">
                      <a:noFill/>
                    </a:lnB>
                    <a:lnTlToBr w="12700" cmpd="sng">
                      <a:noFill/>
                      <a:prstDash val="solid"/>
                    </a:lnTlToBr>
                    <a:lnBlToTr w="12700" cmpd="sng">
                      <a:noFill/>
                      <a:prstDash val="solid"/>
                    </a:lnBlToTr>
                    <a:solidFill>
                      <a:srgbClr val="CBE6EF"/>
                    </a:solidFill>
                  </a:tcPr>
                </a:tc>
                <a:tc>
                  <a:txBody>
                    <a:bodyPr/>
                    <a:lstStyle/>
                    <a:p>
                      <a:pPr marL="0" indent="0" algn="l" fontAlgn="b">
                        <a:lnSpc>
                          <a:spcPct val="100000"/>
                        </a:lnSpc>
                        <a:spcAft>
                          <a:spcPts val="700"/>
                        </a:spcAft>
                        <a:buFont typeface="Arial" panose="020B0604020202020204" pitchFamily="34" charset="0"/>
                        <a:buNone/>
                      </a:pPr>
                      <a:r>
                        <a:rPr lang="en-US" sz="1100" u="none" strike="noStrike" dirty="0">
                          <a:solidFill>
                            <a:schemeClr val="accent3">
                              <a:lumMod val="50000"/>
                            </a:schemeClr>
                          </a:solidFill>
                          <a:effectLst/>
                        </a:rPr>
                        <a:t>Delegation of Sponsor Responsibilities</a:t>
                      </a:r>
                      <a:endParaRPr lang="en-US" sz="1100" b="0" i="0" u="none" strike="noStrike" dirty="0">
                        <a:solidFill>
                          <a:schemeClr val="accent3">
                            <a:lumMod val="50000"/>
                          </a:schemeClr>
                        </a:solidFill>
                        <a:effectLst/>
                        <a:latin typeface="Arial" panose="020B0604020202020204" pitchFamily="34" charset="0"/>
                      </a:endParaRPr>
                    </a:p>
                  </a:txBody>
                  <a:tcPr marL="0" marT="0" anchor="ctr">
                    <a:lnL>
                      <a:noFill/>
                    </a:lnL>
                    <a:lnB>
                      <a:noFill/>
                    </a:lnB>
                    <a:solidFill>
                      <a:srgbClr val="CBE6EF"/>
                    </a:solidFill>
                  </a:tcPr>
                </a:tc>
                <a:extLst>
                  <a:ext uri="{0D108BD9-81ED-4DB2-BD59-A6C34878D82A}">
                    <a16:rowId xmlns:a16="http://schemas.microsoft.com/office/drawing/2014/main" val="180606695"/>
                  </a:ext>
                </a:extLst>
              </a:tr>
              <a:tr h="223768">
                <a:tc vMerge="1">
                  <a:txBody>
                    <a:bodyPr/>
                    <a:lstStyle/>
                    <a:p>
                      <a:endParaRPr lang="en-US"/>
                    </a:p>
                  </a:txBody>
                  <a:tcPr/>
                </a:tc>
                <a:tc>
                  <a:txBody>
                    <a:bodyPr/>
                    <a:lstStyle/>
                    <a:p>
                      <a:pPr marL="0" indent="0" algn="l" fontAlgn="b">
                        <a:lnSpc>
                          <a:spcPct val="100000"/>
                        </a:lnSpc>
                        <a:spcAft>
                          <a:spcPts val="700"/>
                        </a:spcAft>
                        <a:buFont typeface="Arial" panose="020B0604020202020204" pitchFamily="34" charset="0"/>
                        <a:buNone/>
                      </a:pPr>
                      <a:r>
                        <a:rPr lang="en-US" sz="1100" b="1" u="none" strike="noStrike" dirty="0">
                          <a:solidFill>
                            <a:schemeClr val="accent3">
                              <a:lumMod val="50000"/>
                            </a:schemeClr>
                          </a:solidFill>
                          <a:effectLst/>
                        </a:rPr>
                        <a:t>Collaborations</a:t>
                      </a:r>
                      <a:endParaRPr lang="en-US" sz="1100" b="1" i="0" u="none" strike="noStrike" dirty="0">
                        <a:solidFill>
                          <a:schemeClr val="accent3">
                            <a:lumMod val="50000"/>
                          </a:schemeClr>
                        </a:solidFill>
                        <a:effectLst/>
                        <a:latin typeface="Arial" panose="020B0604020202020204" pitchFamily="34" charset="0"/>
                      </a:endParaRPr>
                    </a:p>
                  </a:txBody>
                  <a:tcPr marL="0" marT="0" anchor="ctr">
                    <a:lnL>
                      <a:noFill/>
                    </a:lnL>
                    <a:lnR>
                      <a:noFill/>
                    </a:lnR>
                    <a:lnT>
                      <a:noFill/>
                    </a:lnT>
                    <a:lnB w="12700" cmpd="sng">
                      <a:noFill/>
                    </a:lnB>
                    <a:lnTlToBr w="12700" cmpd="sng">
                      <a:noFill/>
                      <a:prstDash val="solid"/>
                    </a:lnTlToBr>
                    <a:lnBlToTr w="12700" cmpd="sng">
                      <a:noFill/>
                      <a:prstDash val="solid"/>
                    </a:lnBlToTr>
                    <a:solidFill>
                      <a:srgbClr val="CBE6EF"/>
                    </a:solidFill>
                  </a:tcPr>
                </a:tc>
                <a:extLst>
                  <a:ext uri="{0D108BD9-81ED-4DB2-BD59-A6C34878D82A}">
                    <a16:rowId xmlns:a16="http://schemas.microsoft.com/office/drawing/2014/main" val="2125949300"/>
                  </a:ext>
                </a:extLst>
              </a:tr>
            </a:tbl>
          </a:graphicData>
        </a:graphic>
      </p:graphicFrame>
      <p:sp>
        <p:nvSpPr>
          <p:cNvPr id="14" name="Rectangle: Rounded Corners 6">
            <a:extLst>
              <a:ext uri="{FF2B5EF4-FFF2-40B4-BE49-F238E27FC236}">
                <a16:creationId xmlns:a16="http://schemas.microsoft.com/office/drawing/2014/main" id="{D22BF233-DC58-49F3-A552-0B8A88776F94}"/>
              </a:ext>
            </a:extLst>
          </p:cNvPr>
          <p:cNvSpPr/>
          <p:nvPr/>
        </p:nvSpPr>
        <p:spPr>
          <a:xfrm>
            <a:off x="5771419" y="2593333"/>
            <a:ext cx="835102" cy="246888"/>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6">
            <a:extLst>
              <a:ext uri="{FF2B5EF4-FFF2-40B4-BE49-F238E27FC236}">
                <a16:creationId xmlns:a16="http://schemas.microsoft.com/office/drawing/2014/main" id="{D22BF233-DC58-49F3-A552-0B8A88776F94}"/>
              </a:ext>
            </a:extLst>
          </p:cNvPr>
          <p:cNvSpPr/>
          <p:nvPr/>
        </p:nvSpPr>
        <p:spPr>
          <a:xfrm>
            <a:off x="5771418" y="3905814"/>
            <a:ext cx="1347399" cy="246888"/>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Rounded Corners 6">
            <a:extLst>
              <a:ext uri="{FF2B5EF4-FFF2-40B4-BE49-F238E27FC236}">
                <a16:creationId xmlns:a16="http://schemas.microsoft.com/office/drawing/2014/main" id="{D22BF233-DC58-49F3-A552-0B8A88776F94}"/>
              </a:ext>
            </a:extLst>
          </p:cNvPr>
          <p:cNvSpPr/>
          <p:nvPr/>
        </p:nvSpPr>
        <p:spPr>
          <a:xfrm>
            <a:off x="5771419" y="4209846"/>
            <a:ext cx="3319216" cy="246888"/>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Rounded Corners 6">
            <a:extLst>
              <a:ext uri="{FF2B5EF4-FFF2-40B4-BE49-F238E27FC236}">
                <a16:creationId xmlns:a16="http://schemas.microsoft.com/office/drawing/2014/main" id="{D22BF233-DC58-49F3-A552-0B8A88776F94}"/>
              </a:ext>
            </a:extLst>
          </p:cNvPr>
          <p:cNvSpPr/>
          <p:nvPr/>
        </p:nvSpPr>
        <p:spPr>
          <a:xfrm>
            <a:off x="5771420" y="6107366"/>
            <a:ext cx="2251507" cy="246888"/>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Rounded Corners 6">
            <a:extLst>
              <a:ext uri="{FF2B5EF4-FFF2-40B4-BE49-F238E27FC236}">
                <a16:creationId xmlns:a16="http://schemas.microsoft.com/office/drawing/2014/main" id="{D22BF233-DC58-49F3-A552-0B8A88776F94}"/>
              </a:ext>
            </a:extLst>
          </p:cNvPr>
          <p:cNvSpPr/>
          <p:nvPr/>
        </p:nvSpPr>
        <p:spPr>
          <a:xfrm>
            <a:off x="5771418" y="6615606"/>
            <a:ext cx="1126297" cy="242394"/>
          </a:xfrm>
          <a:prstGeom prst="round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99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07187"/>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a:xfrm>
            <a:off x="347579" y="1106450"/>
            <a:ext cx="8462210" cy="4508584"/>
          </a:xfrm>
        </p:spPr>
        <p:txBody>
          <a:bodyPr/>
          <a:lstStyle/>
          <a:p>
            <a:pPr marL="0" indent="0">
              <a:buNone/>
            </a:pPr>
            <a:r>
              <a:rPr lang="en-US" dirty="0"/>
              <a:t>Let’s confirm…</a:t>
            </a:r>
          </a:p>
          <a:p>
            <a:pPr marL="0" indent="0">
              <a:buNone/>
            </a:pPr>
            <a:r>
              <a:rPr lang="en-US" sz="2800" b="1" dirty="0"/>
              <a:t>In your experience, how often is patient input sought on protocol design elements such as eligibility criteria, randomization, masking, and types of controls?</a:t>
            </a:r>
            <a:endParaRPr lang="en-US" sz="2800" dirty="0"/>
          </a:p>
          <a:p>
            <a:pPr marL="457200" indent="-457200">
              <a:buSzPct val="100000"/>
              <a:buAutoNum type="alphaLcParenR"/>
            </a:pPr>
            <a:r>
              <a:rPr lang="en-US" sz="2800" dirty="0"/>
              <a:t>Rarely</a:t>
            </a:r>
          </a:p>
          <a:p>
            <a:pPr marL="457200" indent="-457200">
              <a:buSzPct val="100000"/>
              <a:buAutoNum type="alphaLcParenR"/>
            </a:pPr>
            <a:r>
              <a:rPr lang="en-US" sz="2800" dirty="0"/>
              <a:t>Sometimes</a:t>
            </a:r>
          </a:p>
          <a:p>
            <a:pPr marL="457200" indent="-457200">
              <a:buSzPct val="100000"/>
              <a:buAutoNum type="alphaLcParenR"/>
            </a:pPr>
            <a:r>
              <a:rPr lang="en-US" sz="2800" dirty="0"/>
              <a:t>Often</a:t>
            </a:r>
          </a:p>
        </p:txBody>
      </p:sp>
      <p:sp>
        <p:nvSpPr>
          <p:cNvPr id="6" name="TextBox 5">
            <a:extLst>
              <a:ext uri="{FF2B5EF4-FFF2-40B4-BE49-F238E27FC236}">
                <a16:creationId xmlns:a16="http://schemas.microsoft.com/office/drawing/2014/main" id="{140EE8F7-F113-4D27-BCB8-50D329BCD2BF}"/>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8"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3084082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30633"/>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p:txBody>
          <a:bodyPr/>
          <a:lstStyle/>
          <a:p>
            <a:pPr marL="0" indent="0">
              <a:buNone/>
            </a:pPr>
            <a:r>
              <a:rPr lang="en-US" sz="2800" b="1" dirty="0"/>
              <a:t>What are the major barriers to getting patient input on </a:t>
            </a:r>
            <a:r>
              <a:rPr lang="en-US" sz="2800" b="1" u="sng" dirty="0"/>
              <a:t>all</a:t>
            </a:r>
            <a:r>
              <a:rPr lang="en-US" sz="2800" b="1" dirty="0"/>
              <a:t> aspects of study design?</a:t>
            </a:r>
          </a:p>
          <a:p>
            <a:pPr marL="0" indent="0">
              <a:buNone/>
            </a:pPr>
            <a:endParaRPr lang="en-US" b="1" dirty="0"/>
          </a:p>
          <a:p>
            <a:pPr marL="0" indent="0">
              <a:buNone/>
            </a:pPr>
            <a:r>
              <a:rPr lang="en-US" i="1" dirty="0">
                <a:solidFill>
                  <a:schemeClr val="bg2">
                    <a:lumMod val="50000"/>
                  </a:schemeClr>
                </a:solidFill>
              </a:rPr>
              <a:t>(Open ended question. Please take a moment to type your response in </a:t>
            </a:r>
            <a:r>
              <a:rPr lang="en-US" i="1" dirty="0" err="1">
                <a:solidFill>
                  <a:schemeClr val="bg2">
                    <a:lumMod val="50000"/>
                  </a:schemeClr>
                </a:solidFill>
              </a:rPr>
              <a:t>Mentimeter</a:t>
            </a:r>
            <a:r>
              <a:rPr lang="en-US" i="1" dirty="0">
                <a:solidFill>
                  <a:schemeClr val="bg2">
                    <a:lumMod val="50000"/>
                  </a:schemeClr>
                </a:solidFill>
              </a:rPr>
              <a:t>.)</a:t>
            </a:r>
          </a:p>
        </p:txBody>
      </p:sp>
      <p:sp>
        <p:nvSpPr>
          <p:cNvPr id="4" name="TextBox 3">
            <a:extLst>
              <a:ext uri="{FF2B5EF4-FFF2-40B4-BE49-F238E27FC236}">
                <a16:creationId xmlns:a16="http://schemas.microsoft.com/office/drawing/2014/main" id="{2A9347EB-DEDF-46BB-AEA0-A10DA4A027B8}"/>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5" name="Graphic 6" descr="Chat">
            <a:extLst>
              <a:ext uri="{FF2B5EF4-FFF2-40B4-BE49-F238E27FC236}">
                <a16:creationId xmlns:a16="http://schemas.microsoft.com/office/drawing/2014/main" id="{7CC93476-5F0D-4AA9-AEF5-7ADF1D8956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3426709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F650-1555-446A-BE80-946245668047}"/>
              </a:ext>
            </a:extLst>
          </p:cNvPr>
          <p:cNvSpPr>
            <a:spLocks noGrp="1"/>
          </p:cNvSpPr>
          <p:nvPr>
            <p:ph type="title"/>
          </p:nvPr>
        </p:nvSpPr>
        <p:spPr>
          <a:xfrm>
            <a:off x="347579" y="511839"/>
            <a:ext cx="8462210" cy="770467"/>
          </a:xfrm>
        </p:spPr>
        <p:txBody>
          <a:bodyPr/>
          <a:lstStyle/>
          <a:p>
            <a:r>
              <a:rPr lang="en-US" sz="3000" dirty="0"/>
              <a:t>Methods for Obtaining Patient Input on Study Design Include…</a:t>
            </a:r>
          </a:p>
        </p:txBody>
      </p:sp>
      <p:graphicFrame>
        <p:nvGraphicFramePr>
          <p:cNvPr id="4" name="Content Placeholder 3">
            <a:extLst>
              <a:ext uri="{FF2B5EF4-FFF2-40B4-BE49-F238E27FC236}">
                <a16:creationId xmlns:a16="http://schemas.microsoft.com/office/drawing/2014/main" id="{88E5F214-416B-4DD5-9DBA-C8C3621C8BD4}"/>
              </a:ext>
            </a:extLst>
          </p:cNvPr>
          <p:cNvGraphicFramePr>
            <a:graphicFrameLocks noGrp="1"/>
          </p:cNvGraphicFramePr>
          <p:nvPr>
            <p:ph idx="1"/>
            <p:extLst>
              <p:ext uri="{D42A27DB-BD31-4B8C-83A1-F6EECF244321}">
                <p14:modId xmlns:p14="http://schemas.microsoft.com/office/powerpoint/2010/main" val="1771301914"/>
              </p:ext>
            </p:extLst>
          </p:nvPr>
        </p:nvGraphicFramePr>
        <p:xfrm>
          <a:off x="347663" y="1560643"/>
          <a:ext cx="8461375" cy="450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148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30633"/>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p:txBody>
          <a:bodyPr/>
          <a:lstStyle/>
          <a:p>
            <a:pPr marL="0" indent="0">
              <a:buNone/>
            </a:pPr>
            <a:r>
              <a:rPr lang="en-US" sz="2800" b="1" dirty="0"/>
              <a:t>How can we get patients ‘at the table’ with the sponsor, CRO and other stakeholders early in study design?</a:t>
            </a:r>
          </a:p>
          <a:p>
            <a:pPr marL="0" indent="0">
              <a:buNone/>
            </a:pPr>
            <a:endParaRPr lang="en-US" b="1" dirty="0"/>
          </a:p>
          <a:p>
            <a:pPr marL="0" indent="0">
              <a:buNone/>
            </a:pPr>
            <a:r>
              <a:rPr lang="en-US" i="1" dirty="0">
                <a:solidFill>
                  <a:schemeClr val="bg2">
                    <a:lumMod val="50000"/>
                  </a:schemeClr>
                </a:solidFill>
              </a:rPr>
              <a:t>(Open ended question. Please take a moment to type your response in </a:t>
            </a:r>
            <a:r>
              <a:rPr lang="en-US" i="1" dirty="0" err="1">
                <a:solidFill>
                  <a:schemeClr val="bg2">
                    <a:lumMod val="50000"/>
                  </a:schemeClr>
                </a:solidFill>
              </a:rPr>
              <a:t>Mentimeter</a:t>
            </a:r>
            <a:r>
              <a:rPr lang="en-US" i="1" dirty="0">
                <a:solidFill>
                  <a:schemeClr val="bg2">
                    <a:lumMod val="50000"/>
                  </a:schemeClr>
                </a:solidFill>
              </a:rPr>
              <a:t>.)</a:t>
            </a:r>
          </a:p>
        </p:txBody>
      </p:sp>
      <p:sp>
        <p:nvSpPr>
          <p:cNvPr id="8" name="TextBox 7">
            <a:extLst>
              <a:ext uri="{FF2B5EF4-FFF2-40B4-BE49-F238E27FC236}">
                <a16:creationId xmlns:a16="http://schemas.microsoft.com/office/drawing/2014/main" id="{140EE8F7-F113-4D27-BCB8-50D329BCD2BF}"/>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10"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3089600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B0CAAB-067F-4445-A083-0A813E1EB2D1}"/>
              </a:ext>
            </a:extLst>
          </p:cNvPr>
          <p:cNvSpPr/>
          <p:nvPr/>
        </p:nvSpPr>
        <p:spPr>
          <a:xfrm>
            <a:off x="0" y="5961063"/>
            <a:ext cx="9144000" cy="919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561920A-A675-4081-8CED-3B0C45BEA528}"/>
              </a:ext>
            </a:extLst>
          </p:cNvPr>
          <p:cNvSpPr>
            <a:spLocks noGrp="1"/>
          </p:cNvSpPr>
          <p:nvPr>
            <p:ph type="title"/>
          </p:nvPr>
        </p:nvSpPr>
        <p:spPr>
          <a:xfrm>
            <a:off x="347579" y="330301"/>
            <a:ext cx="8462210" cy="770467"/>
          </a:xfrm>
          <a:solidFill>
            <a:schemeClr val="bg1"/>
          </a:solidFill>
        </p:spPr>
        <p:txBody>
          <a:bodyPr anchor="t"/>
          <a:lstStyle/>
          <a:p>
            <a:pPr algn="ctr"/>
            <a:r>
              <a:rPr lang="en-US" sz="2400" dirty="0" err="1">
                <a:solidFill>
                  <a:srgbClr val="58595B"/>
                </a:solidFill>
              </a:rPr>
              <a:t>Strawman</a:t>
            </a:r>
            <a:r>
              <a:rPr lang="en-US" sz="2400" dirty="0">
                <a:solidFill>
                  <a:srgbClr val="58595B"/>
                </a:solidFill>
              </a:rPr>
              <a:t> Proposal: </a:t>
            </a:r>
            <a:br>
              <a:rPr lang="en-US" sz="2400" dirty="0">
                <a:solidFill>
                  <a:srgbClr val="58595B"/>
                </a:solidFill>
              </a:rPr>
            </a:br>
            <a:r>
              <a:rPr lang="en-US" sz="2400" dirty="0">
                <a:solidFill>
                  <a:srgbClr val="58595B"/>
                </a:solidFill>
              </a:rPr>
              <a:t>Aligning </a:t>
            </a:r>
            <a:r>
              <a:rPr lang="en-US" sz="2400" dirty="0" err="1">
                <a:solidFill>
                  <a:srgbClr val="58595B"/>
                </a:solidFill>
              </a:rPr>
              <a:t>QbD</a:t>
            </a:r>
            <a:r>
              <a:rPr lang="en-US" sz="2400" dirty="0">
                <a:solidFill>
                  <a:srgbClr val="58595B"/>
                </a:solidFill>
              </a:rPr>
              <a:t> &amp; Patient Engagement</a:t>
            </a:r>
          </a:p>
        </p:txBody>
      </p:sp>
      <p:graphicFrame>
        <p:nvGraphicFramePr>
          <p:cNvPr id="4" name="Content Placeholder 3">
            <a:extLst>
              <a:ext uri="{FF2B5EF4-FFF2-40B4-BE49-F238E27FC236}">
                <a16:creationId xmlns:a16="http://schemas.microsoft.com/office/drawing/2014/main" id="{C1EC298D-0165-4616-B992-8275CAD910A4}"/>
              </a:ext>
            </a:extLst>
          </p:cNvPr>
          <p:cNvGraphicFramePr>
            <a:graphicFrameLocks noGrp="1"/>
          </p:cNvGraphicFramePr>
          <p:nvPr>
            <p:ph idx="1"/>
          </p:nvPr>
        </p:nvGraphicFramePr>
        <p:xfrm>
          <a:off x="347578" y="2409561"/>
          <a:ext cx="8461375" cy="2497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228981" y="4769094"/>
            <a:ext cx="8686039" cy="1306770"/>
            <a:chOff x="294100" y="4867414"/>
            <a:chExt cx="8686039" cy="1306770"/>
          </a:xfrm>
        </p:grpSpPr>
        <p:sp>
          <p:nvSpPr>
            <p:cNvPr id="8" name="TextBox 7">
              <a:extLst>
                <a:ext uri="{FF2B5EF4-FFF2-40B4-BE49-F238E27FC236}">
                  <a16:creationId xmlns:a16="http://schemas.microsoft.com/office/drawing/2014/main" id="{1AC70D92-6499-42E5-B895-9945BBE862A7}"/>
                </a:ext>
              </a:extLst>
            </p:cNvPr>
            <p:cNvSpPr txBox="1"/>
            <p:nvPr/>
          </p:nvSpPr>
          <p:spPr>
            <a:xfrm>
              <a:off x="4920205" y="4867414"/>
              <a:ext cx="4059934" cy="1306770"/>
            </a:xfrm>
            <a:prstGeom prst="round2SameRect">
              <a:avLst/>
            </a:prstGeom>
            <a:noFill/>
            <a:ln w="28575" cmpd="sng">
              <a:solidFill>
                <a:schemeClr val="accent6"/>
              </a:solidFill>
            </a:ln>
          </p:spPr>
          <p:txBody>
            <a:bodyPr wrap="square" rtlCol="0">
              <a:spAutoFit/>
            </a:bodyPr>
            <a:lstStyle/>
            <a:p>
              <a:pPr marL="640080" indent="-640080"/>
              <a:r>
                <a:rPr lang="en-US" sz="1500" b="1" dirty="0">
                  <a:solidFill>
                    <a:srgbClr val="670001"/>
                  </a:solidFill>
                </a:rPr>
                <a:t>Who:</a:t>
              </a:r>
              <a:r>
                <a:rPr lang="en-US" sz="1500" dirty="0">
                  <a:solidFill>
                    <a:srgbClr val="670001"/>
                  </a:solidFill>
                </a:rPr>
                <a:t> </a:t>
              </a:r>
              <a:r>
                <a:rPr lang="en-US" sz="1500" dirty="0">
                  <a:solidFill>
                    <a:schemeClr val="accent3">
                      <a:lumMod val="50000"/>
                    </a:schemeClr>
                  </a:solidFill>
                </a:rPr>
                <a:t>	Broad range of patients</a:t>
              </a:r>
            </a:p>
            <a:p>
              <a:pPr marL="640080" indent="-640080"/>
              <a:r>
                <a:rPr lang="en-US" sz="1500" b="1" dirty="0">
                  <a:solidFill>
                    <a:srgbClr val="670001"/>
                  </a:solidFill>
                </a:rPr>
                <a:t>How: </a:t>
              </a:r>
              <a:r>
                <a:rPr lang="en-US" sz="1500" b="1" dirty="0">
                  <a:solidFill>
                    <a:schemeClr val="accent3">
                      <a:lumMod val="50000"/>
                    </a:schemeClr>
                  </a:solidFill>
                </a:rPr>
                <a:t>	</a:t>
              </a:r>
              <a:r>
                <a:rPr lang="en-US" sz="1500" dirty="0">
                  <a:solidFill>
                    <a:schemeClr val="accent3">
                      <a:lumMod val="50000"/>
                    </a:schemeClr>
                  </a:solidFill>
                </a:rPr>
                <a:t>Patient meetings &amp; large-scale sampling (e.g., surveys)</a:t>
              </a:r>
            </a:p>
            <a:p>
              <a:pPr marL="640080" indent="-640080"/>
              <a:r>
                <a:rPr lang="en-US" sz="1500" b="1" dirty="0">
                  <a:solidFill>
                    <a:schemeClr val="accent6"/>
                  </a:solidFill>
                </a:rPr>
                <a:t>What:</a:t>
              </a:r>
              <a:r>
                <a:rPr lang="en-US" sz="1500" b="1" dirty="0">
                  <a:solidFill>
                    <a:schemeClr val="accent3">
                      <a:lumMod val="50000"/>
                    </a:schemeClr>
                  </a:solidFill>
                </a:rPr>
                <a:t>	</a:t>
              </a:r>
              <a:r>
                <a:rPr lang="en-US" sz="1500" dirty="0">
                  <a:solidFill>
                    <a:schemeClr val="accent3">
                      <a:lumMod val="50000"/>
                    </a:schemeClr>
                  </a:solidFill>
                </a:rPr>
                <a:t>Confirm &amp; refine CTQs, risks &amp; mitigation strategies</a:t>
              </a:r>
              <a:endParaRPr lang="en-US" sz="1500" b="1" dirty="0">
                <a:solidFill>
                  <a:schemeClr val="accent3">
                    <a:lumMod val="50000"/>
                  </a:schemeClr>
                </a:solidFill>
              </a:endParaRPr>
            </a:p>
          </p:txBody>
        </p:sp>
        <p:sp>
          <p:nvSpPr>
            <p:cNvPr id="9" name="TextBox 8">
              <a:extLst>
                <a:ext uri="{FF2B5EF4-FFF2-40B4-BE49-F238E27FC236}">
                  <a16:creationId xmlns:a16="http://schemas.microsoft.com/office/drawing/2014/main" id="{8EF8CE89-1E0D-401A-9D96-0A0E9E063089}"/>
                </a:ext>
              </a:extLst>
            </p:cNvPr>
            <p:cNvSpPr txBox="1"/>
            <p:nvPr/>
          </p:nvSpPr>
          <p:spPr>
            <a:xfrm>
              <a:off x="294100" y="4867414"/>
              <a:ext cx="4059934" cy="1306770"/>
            </a:xfrm>
            <a:prstGeom prst="round2SameRect">
              <a:avLst/>
            </a:prstGeom>
            <a:noFill/>
            <a:ln w="28575" cmpd="sng">
              <a:solidFill>
                <a:schemeClr val="accent4"/>
              </a:solidFill>
            </a:ln>
          </p:spPr>
          <p:txBody>
            <a:bodyPr wrap="square" rtlCol="0">
              <a:spAutoFit/>
            </a:bodyPr>
            <a:lstStyle/>
            <a:p>
              <a:pPr marL="640080" indent="-640080"/>
              <a:r>
                <a:rPr lang="en-US" sz="1500" b="1" dirty="0">
                  <a:solidFill>
                    <a:schemeClr val="accent4"/>
                  </a:solidFill>
                </a:rPr>
                <a:t>Who:</a:t>
              </a:r>
              <a:r>
                <a:rPr lang="en-US" sz="1500" dirty="0">
                  <a:solidFill>
                    <a:schemeClr val="accent4"/>
                  </a:solidFill>
                </a:rPr>
                <a:t> </a:t>
              </a:r>
              <a:r>
                <a:rPr lang="en-US" sz="1500" dirty="0">
                  <a:solidFill>
                    <a:schemeClr val="accent3">
                      <a:lumMod val="50000"/>
                    </a:schemeClr>
                  </a:solidFill>
                </a:rPr>
                <a:t>	Patient ‘experts’</a:t>
              </a:r>
            </a:p>
            <a:p>
              <a:pPr marL="640080" indent="-640080"/>
              <a:r>
                <a:rPr lang="en-US" sz="1500" b="1" dirty="0">
                  <a:solidFill>
                    <a:srgbClr val="EE4036"/>
                  </a:solidFill>
                </a:rPr>
                <a:t>How: </a:t>
              </a:r>
              <a:r>
                <a:rPr lang="en-US" sz="1500" b="1" dirty="0">
                  <a:solidFill>
                    <a:schemeClr val="accent3">
                      <a:lumMod val="50000"/>
                    </a:schemeClr>
                  </a:solidFill>
                </a:rPr>
                <a:t>	</a:t>
              </a:r>
              <a:r>
                <a:rPr lang="en-US" sz="1500" dirty="0">
                  <a:solidFill>
                    <a:schemeClr val="accent3">
                      <a:lumMod val="50000"/>
                    </a:schemeClr>
                  </a:solidFill>
                </a:rPr>
                <a:t>At the table</a:t>
              </a:r>
            </a:p>
            <a:p>
              <a:pPr marL="640080" indent="-640080"/>
              <a:r>
                <a:rPr lang="en-US" sz="1500" b="1" dirty="0">
                  <a:solidFill>
                    <a:srgbClr val="EE4036"/>
                  </a:solidFill>
                </a:rPr>
                <a:t>What: </a:t>
              </a:r>
              <a:r>
                <a:rPr lang="en-US" sz="1500" b="1" dirty="0">
                  <a:solidFill>
                    <a:schemeClr val="accent3">
                      <a:lumMod val="50000"/>
                    </a:schemeClr>
                  </a:solidFill>
                </a:rPr>
                <a:t>	</a:t>
              </a:r>
              <a:r>
                <a:rPr lang="en-US" sz="1500" dirty="0">
                  <a:solidFill>
                    <a:schemeClr val="accent3">
                      <a:lumMod val="50000"/>
                    </a:schemeClr>
                  </a:solidFill>
                </a:rPr>
                <a:t>Discuss </a:t>
              </a:r>
              <a:r>
                <a:rPr lang="en-US" sz="1500" i="1" dirty="0">
                  <a:solidFill>
                    <a:schemeClr val="accent3">
                      <a:lumMod val="50000"/>
                    </a:schemeClr>
                  </a:solidFill>
                </a:rPr>
                <a:t>all aspects of study design</a:t>
              </a:r>
              <a:r>
                <a:rPr lang="en-US" sz="1500" dirty="0">
                  <a:solidFill>
                    <a:schemeClr val="accent3">
                      <a:lumMod val="50000"/>
                    </a:schemeClr>
                  </a:solidFill>
                </a:rPr>
                <a:t> to identify critical-to-quality factors, potential risks &amp; mitigation strategies</a:t>
              </a:r>
              <a:endParaRPr lang="en-US" sz="1500" b="1" dirty="0">
                <a:solidFill>
                  <a:schemeClr val="accent3">
                    <a:lumMod val="50000"/>
                  </a:schemeClr>
                </a:solidFill>
              </a:endParaRPr>
            </a:p>
          </p:txBody>
        </p:sp>
      </p:grpSp>
      <p:sp>
        <p:nvSpPr>
          <p:cNvPr id="7" name="TextBox 6">
            <a:extLst>
              <a:ext uri="{FF2B5EF4-FFF2-40B4-BE49-F238E27FC236}">
                <a16:creationId xmlns:a16="http://schemas.microsoft.com/office/drawing/2014/main" id="{58B6C6CF-2659-4DD4-B5F1-75D2A207AEF1}"/>
              </a:ext>
            </a:extLst>
          </p:cNvPr>
          <p:cNvSpPr txBox="1"/>
          <p:nvPr/>
        </p:nvSpPr>
        <p:spPr>
          <a:xfrm>
            <a:off x="0" y="6386784"/>
            <a:ext cx="9144000" cy="481835"/>
          </a:xfrm>
          <a:prstGeom prst="rect">
            <a:avLst/>
          </a:prstGeom>
          <a:solidFill>
            <a:schemeClr val="accent3">
              <a:lumMod val="20000"/>
              <a:lumOff val="80000"/>
            </a:schemeClr>
          </a:solidFill>
          <a:ln>
            <a:solidFill>
              <a:schemeClr val="accent3">
                <a:lumMod val="40000"/>
                <a:lumOff val="60000"/>
              </a:schemeClr>
            </a:solidFill>
          </a:ln>
        </p:spPr>
        <p:txBody>
          <a:bodyPr wrap="square" rtlCol="0" anchor="ctr">
            <a:noAutofit/>
          </a:bodyPr>
          <a:lstStyle/>
          <a:p>
            <a:r>
              <a:rPr lang="en-US" b="1" dirty="0">
                <a:solidFill>
                  <a:schemeClr val="accent6"/>
                </a:solidFill>
              </a:rPr>
              <a:t>           What works? What doesn’t? </a:t>
            </a:r>
            <a:r>
              <a:rPr lang="en-US" dirty="0">
                <a:solidFill>
                  <a:schemeClr val="accent6"/>
                </a:solidFill>
              </a:rPr>
              <a:t>Please tell us in the chat box. </a:t>
            </a:r>
          </a:p>
        </p:txBody>
      </p:sp>
      <p:graphicFrame>
        <p:nvGraphicFramePr>
          <p:cNvPr id="2" name="Diagram 1"/>
          <p:cNvGraphicFramePr/>
          <p:nvPr/>
        </p:nvGraphicFramePr>
        <p:xfrm>
          <a:off x="448288" y="701554"/>
          <a:ext cx="8361501" cy="19859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Straight Connector 3"/>
          <p:cNvSpPr/>
          <p:nvPr/>
        </p:nvSpPr>
        <p:spPr>
          <a:xfrm>
            <a:off x="3429433" y="2628193"/>
            <a:ext cx="2050330" cy="2050330"/>
          </a:xfrm>
          <a:custGeom>
            <a:avLst/>
            <a:gdLst/>
            <a:ahLst/>
            <a:cxnLst/>
            <a:rect l="0" t="0" r="0" b="0"/>
            <a:pathLst>
              <a:path>
                <a:moveTo>
                  <a:pt x="1782310" y="1716319"/>
                </a:moveTo>
                <a:arcTo wR="1025165" hR="1025165" stAng="2543468" swAng="5713063"/>
              </a:path>
            </a:pathLst>
          </a:custGeom>
          <a:noFill/>
          <a:ln w="19050" cmpd="sng">
            <a:gradFill flip="none" rotWithShape="1">
              <a:gsLst>
                <a:gs pos="0">
                  <a:schemeClr val="accent4"/>
                </a:gs>
                <a:gs pos="100000">
                  <a:schemeClr val="accent6"/>
                </a:gs>
              </a:gsLst>
              <a:lin ang="0" scaled="1"/>
              <a:tileRect/>
            </a:gra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Straight Connector 3"/>
          <p:cNvSpPr/>
          <p:nvPr/>
        </p:nvSpPr>
        <p:spPr>
          <a:xfrm>
            <a:off x="3429433" y="2692225"/>
            <a:ext cx="2050330" cy="2050330"/>
          </a:xfrm>
          <a:custGeom>
            <a:avLst/>
            <a:gdLst/>
            <a:ahLst/>
            <a:cxnLst/>
            <a:rect l="0" t="0" r="0" b="0"/>
            <a:pathLst>
              <a:path>
                <a:moveTo>
                  <a:pt x="268019" y="334010"/>
                </a:moveTo>
                <a:arcTo wR="1025165" hR="1025165" stAng="13343468" swAng="5713063"/>
              </a:path>
            </a:pathLst>
          </a:custGeom>
          <a:noFill/>
          <a:ln w="19050" cmpd="sng">
            <a:gradFill flip="none" rotWithShape="1">
              <a:gsLst>
                <a:gs pos="0">
                  <a:schemeClr val="accent4"/>
                </a:gs>
                <a:gs pos="100000">
                  <a:schemeClr val="accent6"/>
                </a:gs>
              </a:gsLst>
              <a:lin ang="0" scaled="1"/>
              <a:tileRect/>
            </a:gradFill>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cxnSp>
        <p:nvCxnSpPr>
          <p:cNvPr id="18" name="Elbow Connector 17"/>
          <p:cNvCxnSpPr>
            <a:cxnSpLocks/>
          </p:cNvCxnSpPr>
          <p:nvPr/>
        </p:nvCxnSpPr>
        <p:spPr>
          <a:xfrm rot="16200000" flipH="1">
            <a:off x="930413" y="2188943"/>
            <a:ext cx="906911" cy="771876"/>
          </a:xfrm>
          <a:prstGeom prst="bentConnector3">
            <a:avLst>
              <a:gd name="adj1" fmla="val 50000"/>
            </a:avLst>
          </a:prstGeom>
          <a:ln w="19050" cmpd="sng">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cxnSpLocks/>
          </p:cNvCxnSpPr>
          <p:nvPr/>
        </p:nvCxnSpPr>
        <p:spPr>
          <a:xfrm rot="5400000">
            <a:off x="2641565" y="2173901"/>
            <a:ext cx="906911" cy="801961"/>
          </a:xfrm>
          <a:prstGeom prst="bentConnector3">
            <a:avLst/>
          </a:prstGeom>
          <a:ln w="19050" cmpd="sng">
            <a:solidFill>
              <a:schemeClr val="accent2"/>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3440285" y="2121425"/>
            <a:ext cx="2685872" cy="906911"/>
            <a:chOff x="3440284" y="2273105"/>
            <a:chExt cx="3852283" cy="906911"/>
          </a:xfrm>
        </p:grpSpPr>
        <p:cxnSp>
          <p:nvCxnSpPr>
            <p:cNvPr id="40" name="Elbow Connector 39"/>
            <p:cNvCxnSpPr>
              <a:cxnSpLocks/>
            </p:cNvCxnSpPr>
            <p:nvPr/>
          </p:nvCxnSpPr>
          <p:spPr>
            <a:xfrm rot="5400000">
              <a:off x="3289188" y="2680323"/>
              <a:ext cx="650789" cy="348598"/>
            </a:xfrm>
            <a:prstGeom prst="bentConnector3">
              <a:avLst>
                <a:gd name="adj1" fmla="val 50000"/>
              </a:avLst>
            </a:prstGeom>
            <a:ln w="19050" cmpd="sng">
              <a:solidFill>
                <a:srgbClr val="006879"/>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778206" y="2529228"/>
              <a:ext cx="3514361" cy="2994"/>
            </a:xfrm>
            <a:prstGeom prst="line">
              <a:avLst/>
            </a:prstGeom>
            <a:ln w="19050" cmpd="sng">
              <a:solidFill>
                <a:schemeClr val="tx1"/>
              </a:solidFill>
              <a:prstDash val="dash"/>
              <a:head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292567" y="2273105"/>
              <a:ext cx="0" cy="259117"/>
            </a:xfrm>
            <a:prstGeom prst="line">
              <a:avLst/>
            </a:prstGeom>
            <a:ln w="19050" cmpd="sng">
              <a:solidFill>
                <a:schemeClr val="tx1"/>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grpSp>
      <p:pic>
        <p:nvPicPr>
          <p:cNvPr id="21" name="Graphic 20" descr="Chat">
            <a:extLst>
              <a:ext uri="{FF2B5EF4-FFF2-40B4-BE49-F238E27FC236}">
                <a16:creationId xmlns:a16="http://schemas.microsoft.com/office/drawing/2014/main" id="{E43F681B-50BF-44B0-A9F4-A1EEA4F15E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874" y="6313894"/>
            <a:ext cx="643410" cy="643410"/>
          </a:xfrm>
          <a:prstGeom prst="rect">
            <a:avLst/>
          </a:prstGeom>
        </p:spPr>
      </p:pic>
    </p:spTree>
    <p:extLst>
      <p:ext uri="{BB962C8B-B14F-4D97-AF65-F5344CB8AC3E}">
        <p14:creationId xmlns:p14="http://schemas.microsoft.com/office/powerpoint/2010/main" val="325523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FD89-F061-43D3-AA39-00B00D46A09B}"/>
              </a:ext>
            </a:extLst>
          </p:cNvPr>
          <p:cNvSpPr>
            <a:spLocks noGrp="1"/>
          </p:cNvSpPr>
          <p:nvPr>
            <p:ph type="title"/>
          </p:nvPr>
        </p:nvSpPr>
        <p:spPr/>
        <p:txBody>
          <a:bodyPr/>
          <a:lstStyle/>
          <a:p>
            <a:r>
              <a:rPr lang="en-US" dirty="0"/>
              <a:t>Discussion and Q&amp;A</a:t>
            </a:r>
          </a:p>
        </p:txBody>
      </p:sp>
      <p:sp>
        <p:nvSpPr>
          <p:cNvPr id="5" name="TextBox 4">
            <a:extLst>
              <a:ext uri="{FF2B5EF4-FFF2-40B4-BE49-F238E27FC236}">
                <a16:creationId xmlns:a16="http://schemas.microsoft.com/office/drawing/2014/main" id="{140EE8F7-F113-4D27-BCB8-50D329BCD2BF}"/>
              </a:ext>
            </a:extLst>
          </p:cNvPr>
          <p:cNvSpPr txBox="1"/>
          <p:nvPr/>
        </p:nvSpPr>
        <p:spPr>
          <a:xfrm>
            <a:off x="347579" y="5084720"/>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Please submit your questions and comments in the chat box!</a:t>
            </a:r>
            <a:endParaRPr lang="en-US" dirty="0">
              <a:solidFill>
                <a:schemeClr val="accent6"/>
              </a:solidFill>
            </a:endParaRPr>
          </a:p>
        </p:txBody>
      </p:sp>
      <p:pic>
        <p:nvPicPr>
          <p:cNvPr id="6" name="Graphic 6" descr="Chat">
            <a:extLst>
              <a:ext uri="{FF2B5EF4-FFF2-40B4-BE49-F238E27FC236}">
                <a16:creationId xmlns:a16="http://schemas.microsoft.com/office/drawing/2014/main" id="{82672520-DEEF-408A-B220-C70797D326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185" y="5126109"/>
            <a:ext cx="643410" cy="643410"/>
          </a:xfrm>
          <a:prstGeom prst="rect">
            <a:avLst/>
          </a:prstGeom>
        </p:spPr>
      </p:pic>
    </p:spTree>
    <p:extLst>
      <p:ext uri="{BB962C8B-B14F-4D97-AF65-F5344CB8AC3E}">
        <p14:creationId xmlns:p14="http://schemas.microsoft.com/office/powerpoint/2010/main" val="186294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35D6-25E0-4B4C-97F0-B63FA46CC615}"/>
              </a:ext>
            </a:extLst>
          </p:cNvPr>
          <p:cNvSpPr>
            <a:spLocks noGrp="1"/>
          </p:cNvSpPr>
          <p:nvPr>
            <p:ph type="ctrTitle"/>
          </p:nvPr>
        </p:nvSpPr>
        <p:spPr>
          <a:xfrm>
            <a:off x="796185" y="3929968"/>
            <a:ext cx="7660824" cy="881872"/>
          </a:xfrm>
        </p:spPr>
        <p:txBody>
          <a:bodyPr/>
          <a:lstStyle/>
          <a:p>
            <a:r>
              <a:rPr lang="en-US" sz="2800" b="1" i="0" dirty="0">
                <a:effectLst/>
                <a:latin typeface="Arial"/>
                <a:cs typeface="Arial"/>
              </a:rPr>
              <a:t>Patient Engagement and Quality by Design: Co-Developing an Implementation Roadmap for Clinical Trials</a:t>
            </a:r>
            <a:endParaRPr lang="en-US" sz="2800" dirty="0">
              <a:latin typeface="Arial"/>
              <a:cs typeface="Arial"/>
            </a:endParaRPr>
          </a:p>
        </p:txBody>
      </p:sp>
      <p:sp>
        <p:nvSpPr>
          <p:cNvPr id="4" name="Text Placeholder 3">
            <a:extLst>
              <a:ext uri="{FF2B5EF4-FFF2-40B4-BE49-F238E27FC236}">
                <a16:creationId xmlns:a16="http://schemas.microsoft.com/office/drawing/2014/main" id="{E8901014-CE13-B14D-81F5-E5EEA29E4366}"/>
              </a:ext>
            </a:extLst>
          </p:cNvPr>
          <p:cNvSpPr>
            <a:spLocks noGrp="1"/>
          </p:cNvSpPr>
          <p:nvPr>
            <p:ph type="body" sz="quarter" idx="10"/>
          </p:nvPr>
        </p:nvSpPr>
        <p:spPr/>
        <p:txBody>
          <a:bodyPr/>
          <a:lstStyle/>
          <a:p>
            <a:r>
              <a:rPr lang="en-US" dirty="0"/>
              <a:t>15 October 2020</a:t>
            </a:r>
          </a:p>
        </p:txBody>
      </p:sp>
    </p:spTree>
    <p:extLst>
      <p:ext uri="{BB962C8B-B14F-4D97-AF65-F5344CB8AC3E}">
        <p14:creationId xmlns:p14="http://schemas.microsoft.com/office/powerpoint/2010/main" val="3608216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18910"/>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p:txBody>
          <a:bodyPr/>
          <a:lstStyle/>
          <a:p>
            <a:pPr marL="0" indent="0">
              <a:buNone/>
            </a:pPr>
            <a:r>
              <a:rPr lang="en-US" sz="2800" b="1" dirty="0"/>
              <a:t>How can </a:t>
            </a:r>
            <a:r>
              <a:rPr lang="en-US" sz="2800" b="1" u="sng" dirty="0"/>
              <a:t>researchers and research sponsors </a:t>
            </a:r>
            <a:r>
              <a:rPr lang="en-US" sz="2800" b="1" dirty="0"/>
              <a:t>start integrating </a:t>
            </a:r>
            <a:r>
              <a:rPr lang="en-US" sz="2800" b="1" dirty="0" err="1"/>
              <a:t>QbD</a:t>
            </a:r>
            <a:r>
              <a:rPr lang="en-US" sz="2800" b="1" dirty="0"/>
              <a:t> and patient engagement? </a:t>
            </a:r>
            <a:r>
              <a:rPr lang="en-US" sz="2800" dirty="0"/>
              <a:t>Please suggest one ‘next step’. </a:t>
            </a:r>
          </a:p>
          <a:p>
            <a:pPr marL="0" indent="0">
              <a:buNone/>
            </a:pPr>
            <a:endParaRPr lang="en-US" i="1" dirty="0">
              <a:solidFill>
                <a:schemeClr val="bg2">
                  <a:lumMod val="50000"/>
                </a:schemeClr>
              </a:solidFill>
            </a:endParaRPr>
          </a:p>
          <a:p>
            <a:pPr marL="0" indent="0">
              <a:buNone/>
            </a:pPr>
            <a:r>
              <a:rPr lang="en-US" i="1" dirty="0">
                <a:solidFill>
                  <a:schemeClr val="bg2">
                    <a:lumMod val="50000"/>
                  </a:schemeClr>
                </a:solidFill>
              </a:rPr>
              <a:t>(Open ended question. Please take a moment to type your response in </a:t>
            </a:r>
            <a:r>
              <a:rPr lang="en-US" i="1" dirty="0" err="1">
                <a:solidFill>
                  <a:schemeClr val="bg2">
                    <a:lumMod val="50000"/>
                  </a:schemeClr>
                </a:solidFill>
              </a:rPr>
              <a:t>Mentimeter</a:t>
            </a:r>
            <a:r>
              <a:rPr lang="en-US" i="1" dirty="0">
                <a:solidFill>
                  <a:schemeClr val="bg2">
                    <a:lumMod val="50000"/>
                  </a:schemeClr>
                </a:solidFill>
              </a:rPr>
              <a:t>.)</a:t>
            </a:r>
          </a:p>
        </p:txBody>
      </p:sp>
      <p:sp>
        <p:nvSpPr>
          <p:cNvPr id="4" name="TextBox 3">
            <a:extLst>
              <a:ext uri="{FF2B5EF4-FFF2-40B4-BE49-F238E27FC236}">
                <a16:creationId xmlns:a16="http://schemas.microsoft.com/office/drawing/2014/main" id="{A23EF4B2-8B9F-454A-8BA4-22226A344687}"/>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5" name="Graphic 6" descr="Chat">
            <a:extLst>
              <a:ext uri="{FF2B5EF4-FFF2-40B4-BE49-F238E27FC236}">
                <a16:creationId xmlns:a16="http://schemas.microsoft.com/office/drawing/2014/main" id="{815F5E81-5280-4EDC-AD12-098DC8178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3738042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1AD3-45D9-41CB-8885-6B7CAFA7BB14}"/>
              </a:ext>
            </a:extLst>
          </p:cNvPr>
          <p:cNvSpPr>
            <a:spLocks noGrp="1"/>
          </p:cNvSpPr>
          <p:nvPr>
            <p:ph type="title"/>
          </p:nvPr>
        </p:nvSpPr>
        <p:spPr>
          <a:xfrm>
            <a:off x="347579" y="330633"/>
            <a:ext cx="8462210" cy="770467"/>
          </a:xfrm>
        </p:spPr>
        <p:txBody>
          <a:bodyPr/>
          <a:lstStyle/>
          <a:p>
            <a:r>
              <a:rPr lang="en-US" sz="2800" b="0" dirty="0"/>
              <a:t>Please respond in </a:t>
            </a:r>
            <a:r>
              <a:rPr lang="en-US" sz="2800" b="0" dirty="0" err="1"/>
              <a:t>Mentimeter</a:t>
            </a:r>
            <a:endParaRPr lang="en-US" sz="2800" b="0" dirty="0"/>
          </a:p>
        </p:txBody>
      </p:sp>
      <p:sp>
        <p:nvSpPr>
          <p:cNvPr id="3" name="Content Placeholder 2">
            <a:extLst>
              <a:ext uri="{FF2B5EF4-FFF2-40B4-BE49-F238E27FC236}">
                <a16:creationId xmlns:a16="http://schemas.microsoft.com/office/drawing/2014/main" id="{1DFAD5DA-9774-4954-8975-2C0700A040BF}"/>
              </a:ext>
            </a:extLst>
          </p:cNvPr>
          <p:cNvSpPr>
            <a:spLocks noGrp="1"/>
          </p:cNvSpPr>
          <p:nvPr>
            <p:ph idx="1"/>
          </p:nvPr>
        </p:nvSpPr>
        <p:spPr/>
        <p:txBody>
          <a:bodyPr/>
          <a:lstStyle/>
          <a:p>
            <a:pPr marL="0" indent="0">
              <a:buNone/>
            </a:pPr>
            <a:r>
              <a:rPr lang="en-US" sz="2800" b="1" dirty="0"/>
              <a:t>How can </a:t>
            </a:r>
            <a:r>
              <a:rPr lang="en-US" sz="2800" b="1" u="sng" dirty="0"/>
              <a:t>patients and patient organizations</a:t>
            </a:r>
            <a:r>
              <a:rPr lang="en-US" sz="2800" b="1" i="1" dirty="0"/>
              <a:t> </a:t>
            </a:r>
            <a:r>
              <a:rPr lang="en-US" sz="2800" b="1" dirty="0"/>
              <a:t>start integrating </a:t>
            </a:r>
            <a:r>
              <a:rPr lang="en-US" sz="2800" b="1" dirty="0" err="1"/>
              <a:t>QbD</a:t>
            </a:r>
            <a:r>
              <a:rPr lang="en-US" sz="2800" b="1" dirty="0"/>
              <a:t> and patient engagement? </a:t>
            </a:r>
            <a:r>
              <a:rPr lang="en-US" sz="2800" dirty="0"/>
              <a:t>Please suggest one ‘next step’. </a:t>
            </a:r>
          </a:p>
          <a:p>
            <a:pPr marL="0" indent="0">
              <a:buNone/>
            </a:pPr>
            <a:endParaRPr lang="en-US" dirty="0"/>
          </a:p>
          <a:p>
            <a:pPr marL="0" indent="0">
              <a:buNone/>
            </a:pPr>
            <a:r>
              <a:rPr lang="en-US" i="1" dirty="0">
                <a:solidFill>
                  <a:schemeClr val="bg2">
                    <a:lumMod val="50000"/>
                  </a:schemeClr>
                </a:solidFill>
              </a:rPr>
              <a:t>(Open ended question. Please take a moment to type your response in </a:t>
            </a:r>
            <a:r>
              <a:rPr lang="en-US" i="1" dirty="0" err="1">
                <a:solidFill>
                  <a:schemeClr val="bg2">
                    <a:lumMod val="50000"/>
                  </a:schemeClr>
                </a:solidFill>
              </a:rPr>
              <a:t>Mentimeter</a:t>
            </a:r>
            <a:r>
              <a:rPr lang="en-US" i="1" dirty="0">
                <a:solidFill>
                  <a:schemeClr val="bg2">
                    <a:lumMod val="50000"/>
                  </a:schemeClr>
                </a:solidFill>
              </a:rPr>
              <a:t>.)</a:t>
            </a:r>
          </a:p>
          <a:p>
            <a:pPr marL="0" indent="0">
              <a:buNone/>
            </a:pPr>
            <a:endParaRPr lang="en-US" dirty="0"/>
          </a:p>
        </p:txBody>
      </p:sp>
      <p:sp>
        <p:nvSpPr>
          <p:cNvPr id="4" name="TextBox 3">
            <a:extLst>
              <a:ext uri="{FF2B5EF4-FFF2-40B4-BE49-F238E27FC236}">
                <a16:creationId xmlns:a16="http://schemas.microsoft.com/office/drawing/2014/main" id="{482A2B76-64C6-4642-B45D-2DFDD87EFB19}"/>
              </a:ext>
            </a:extLst>
          </p:cNvPr>
          <p:cNvSpPr txBox="1"/>
          <p:nvPr/>
        </p:nvSpPr>
        <p:spPr>
          <a:xfrm>
            <a:off x="347579" y="5528978"/>
            <a:ext cx="8462210" cy="724567"/>
          </a:xfrm>
          <a:prstGeom prst="rect">
            <a:avLst/>
          </a:prstGeom>
          <a:solidFill>
            <a:schemeClr val="accent3">
              <a:lumMod val="20000"/>
              <a:lumOff val="80000"/>
            </a:schemeClr>
          </a:solidFill>
        </p:spPr>
        <p:txBody>
          <a:bodyPr wrap="square" rtlCol="0" anchor="ctr">
            <a:noAutofit/>
          </a:bodyPr>
          <a:lstStyle/>
          <a:p>
            <a:pPr algn="r"/>
            <a:endParaRPr lang="en-US" sz="300" b="1" dirty="0">
              <a:solidFill>
                <a:schemeClr val="accent6"/>
              </a:solidFill>
            </a:endParaRPr>
          </a:p>
          <a:p>
            <a:r>
              <a:rPr lang="en-US" b="1" dirty="0">
                <a:solidFill>
                  <a:schemeClr val="accent6"/>
                </a:solidFill>
              </a:rPr>
              <a:t>            Why did you give your answer? </a:t>
            </a:r>
            <a:r>
              <a:rPr lang="en-US" dirty="0">
                <a:solidFill>
                  <a:schemeClr val="accent6"/>
                </a:solidFill>
              </a:rPr>
              <a:t>Please tell us more in the chat box. </a:t>
            </a:r>
          </a:p>
        </p:txBody>
      </p:sp>
      <p:pic>
        <p:nvPicPr>
          <p:cNvPr id="5" name="Graphic 6" descr="Chat">
            <a:extLst>
              <a:ext uri="{FF2B5EF4-FFF2-40B4-BE49-F238E27FC236}">
                <a16:creationId xmlns:a16="http://schemas.microsoft.com/office/drawing/2014/main" id="{D1D04E11-9FE7-42B0-A24E-293CA15893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85" y="5570367"/>
            <a:ext cx="643410" cy="643410"/>
          </a:xfrm>
          <a:prstGeom prst="rect">
            <a:avLst/>
          </a:prstGeom>
        </p:spPr>
      </p:pic>
    </p:spTree>
    <p:extLst>
      <p:ext uri="{BB962C8B-B14F-4D97-AF65-F5344CB8AC3E}">
        <p14:creationId xmlns:p14="http://schemas.microsoft.com/office/powerpoint/2010/main" val="1378034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569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Text Placeholder 2"/>
          <p:cNvSpPr>
            <a:spLocks noGrp="1"/>
          </p:cNvSpPr>
          <p:nvPr>
            <p:ph idx="1"/>
          </p:nvPr>
        </p:nvSpPr>
        <p:spPr/>
        <p:txBody>
          <a:bodyPr/>
          <a:lstStyle/>
          <a:p>
            <a:r>
              <a:rPr lang="en-US" dirty="0"/>
              <a:t>The views and opinions expressed in this presentation are those of the individual presenter and do not necessarily reflect the views of the Clinical Trials Transformation Initiative or of the institutions with which presenters are individually affiliated.</a:t>
            </a:r>
          </a:p>
        </p:txBody>
      </p:sp>
    </p:spTree>
    <p:extLst>
      <p:ext uri="{BB962C8B-B14F-4D97-AF65-F5344CB8AC3E}">
        <p14:creationId xmlns:p14="http://schemas.microsoft.com/office/powerpoint/2010/main" val="66219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3470" y="2379896"/>
            <a:ext cx="4137090" cy="4508584"/>
          </a:xfrm>
        </p:spPr>
        <p:txBody>
          <a:bodyPr/>
          <a:lstStyle/>
          <a:p>
            <a:pPr marL="0" indent="0">
              <a:lnSpc>
                <a:spcPct val="100000"/>
              </a:lnSpc>
              <a:spcBef>
                <a:spcPts val="0"/>
              </a:spcBef>
              <a:buNone/>
            </a:pPr>
            <a:r>
              <a:rPr lang="en-US" sz="2000" dirty="0">
                <a:solidFill>
                  <a:schemeClr val="tx2"/>
                </a:solidFill>
              </a:rPr>
              <a:t>Multi-stakeholder,</a:t>
            </a:r>
          </a:p>
          <a:p>
            <a:pPr marL="0" indent="0">
              <a:lnSpc>
                <a:spcPct val="100000"/>
              </a:lnSpc>
              <a:spcBef>
                <a:spcPts val="0"/>
              </a:spcBef>
              <a:buNone/>
            </a:pPr>
            <a:r>
              <a:rPr lang="en-US" sz="2000" dirty="0">
                <a:solidFill>
                  <a:schemeClr val="tx2"/>
                </a:solidFill>
              </a:rPr>
              <a:t>public-private partnership</a:t>
            </a:r>
          </a:p>
          <a:p>
            <a:pPr marL="0" indent="0">
              <a:lnSpc>
                <a:spcPct val="100000"/>
              </a:lnSpc>
              <a:spcBef>
                <a:spcPts val="0"/>
              </a:spcBef>
              <a:buNone/>
            </a:pPr>
            <a:r>
              <a:rPr lang="en-US" sz="1800" dirty="0">
                <a:solidFill>
                  <a:schemeClr val="tx2"/>
                </a:solidFill>
              </a:rPr>
              <a:t>co-founded by Duke University &amp; FDA </a:t>
            </a:r>
          </a:p>
          <a:p>
            <a:pPr marL="0" indent="0">
              <a:lnSpc>
                <a:spcPct val="100000"/>
              </a:lnSpc>
              <a:spcBef>
                <a:spcPts val="0"/>
              </a:spcBef>
              <a:buNone/>
            </a:pPr>
            <a:endParaRPr lang="en-US" sz="2000" dirty="0">
              <a:solidFill>
                <a:schemeClr val="accent2"/>
              </a:solidFill>
            </a:endParaRPr>
          </a:p>
          <a:p>
            <a:pPr marL="0" indent="0">
              <a:lnSpc>
                <a:spcPct val="100000"/>
              </a:lnSpc>
              <a:spcBef>
                <a:spcPts val="0"/>
              </a:spcBef>
              <a:buNone/>
            </a:pPr>
            <a:r>
              <a:rPr lang="en-US" sz="2000" dirty="0">
                <a:solidFill>
                  <a:schemeClr val="accent2"/>
                </a:solidFill>
              </a:rPr>
              <a:t>Participation of 500+ more orgs and </a:t>
            </a:r>
            <a:r>
              <a:rPr lang="en-US" sz="2000" u="sng" dirty="0">
                <a:solidFill>
                  <a:schemeClr val="accent2"/>
                </a:solidFill>
              </a:rPr>
              <a:t>+</a:t>
            </a:r>
            <a:r>
              <a:rPr lang="en-US" sz="2000" dirty="0">
                <a:solidFill>
                  <a:schemeClr val="accent2"/>
                </a:solidFill>
              </a:rPr>
              <a:t> 80 member organizations</a:t>
            </a:r>
          </a:p>
          <a:p>
            <a:pPr>
              <a:lnSpc>
                <a:spcPct val="100000"/>
              </a:lnSpc>
              <a:spcBef>
                <a:spcPts val="0"/>
              </a:spcBef>
            </a:pPr>
            <a:endParaRPr lang="en-US" sz="2000" b="1" i="1" dirty="0">
              <a:solidFill>
                <a:srgbClr val="00B7D5"/>
              </a:solidFill>
            </a:endParaRPr>
          </a:p>
          <a:p>
            <a:pPr marL="0" indent="0">
              <a:lnSpc>
                <a:spcPct val="100000"/>
              </a:lnSpc>
              <a:spcBef>
                <a:spcPts val="0"/>
              </a:spcBef>
              <a:buNone/>
            </a:pPr>
            <a:r>
              <a:rPr lang="en-US" sz="2000" b="1" dirty="0">
                <a:solidFill>
                  <a:srgbClr val="333333"/>
                </a:solidFill>
              </a:rPr>
              <a:t>MISSION: To develop and drive adoption of practices that will increase the quality and efficiency of clinical trials</a:t>
            </a:r>
          </a:p>
          <a:p>
            <a:endParaRPr lang="en-US" dirty="0"/>
          </a:p>
        </p:txBody>
      </p:sp>
      <p:pic>
        <p:nvPicPr>
          <p:cNvPr id="4" name="Picture 3"/>
          <p:cNvPicPr>
            <a:picLocks noChangeAspect="1"/>
          </p:cNvPicPr>
          <p:nvPr/>
        </p:nvPicPr>
        <p:blipFill>
          <a:blip r:embed="rId2"/>
          <a:stretch>
            <a:fillRect/>
          </a:stretch>
        </p:blipFill>
        <p:spPr>
          <a:xfrm>
            <a:off x="343470" y="597148"/>
            <a:ext cx="3362256" cy="1292935"/>
          </a:xfrm>
          <a:prstGeom prst="rect">
            <a:avLst/>
          </a:prstGeom>
        </p:spPr>
      </p:pic>
      <p:pic>
        <p:nvPicPr>
          <p:cNvPr id="5" name="Picture 4" descr="CTTI works to transform clinical trials through 3 key strengths: multi-stakeholder, evidence-based, and impact. " title="3 Key Strength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75" y="1127772"/>
            <a:ext cx="4102046" cy="4085638"/>
          </a:xfrm>
          <a:prstGeom prst="rect">
            <a:avLst/>
          </a:prstGeom>
        </p:spPr>
      </p:pic>
    </p:spTree>
    <p:extLst>
      <p:ext uri="{BB962C8B-B14F-4D97-AF65-F5344CB8AC3E}">
        <p14:creationId xmlns:p14="http://schemas.microsoft.com/office/powerpoint/2010/main" val="320336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528" y="1680259"/>
            <a:ext cx="4939715" cy="4258735"/>
          </a:xfrm>
          <a:prstGeom prst="rect">
            <a:avLst/>
          </a:prstGeom>
          <a:solidFill>
            <a:srgbClr val="FFFFFF"/>
          </a:solid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565" name="Title 1">
            <a:extLst>
              <a:ext uri="{FF2B5EF4-FFF2-40B4-BE49-F238E27FC236}">
                <a16:creationId xmlns:a16="http://schemas.microsoft.com/office/drawing/2014/main" id="{1FD37C03-8322-3945-BE66-7AA075823EB9}"/>
              </a:ext>
            </a:extLst>
          </p:cNvPr>
          <p:cNvSpPr>
            <a:spLocks noGrp="1"/>
          </p:cNvSpPr>
          <p:nvPr>
            <p:ph type="title"/>
          </p:nvPr>
        </p:nvSpPr>
        <p:spPr>
          <a:xfrm>
            <a:off x="346828" y="542396"/>
            <a:ext cx="8462210" cy="770467"/>
          </a:xfrm>
        </p:spPr>
        <p:txBody>
          <a:bodyPr/>
          <a:lstStyle/>
          <a:p>
            <a:r>
              <a:rPr lang="en-US" altLang="en-US" sz="2800" dirty="0"/>
              <a:t>Context: Ongoing “GCP Renovation” May Incorporate </a:t>
            </a:r>
            <a:r>
              <a:rPr lang="en-US" altLang="en-US" sz="2800" dirty="0" err="1"/>
              <a:t>QbD</a:t>
            </a:r>
            <a:r>
              <a:rPr lang="en-US" altLang="en-US" sz="2800" dirty="0"/>
              <a:t> Concepts into ICH E8</a:t>
            </a:r>
          </a:p>
        </p:txBody>
      </p:sp>
      <p:sp>
        <p:nvSpPr>
          <p:cNvPr id="5" name="Text Placeholder 4">
            <a:extLst>
              <a:ext uri="{FF2B5EF4-FFF2-40B4-BE49-F238E27FC236}">
                <a16:creationId xmlns:a16="http://schemas.microsoft.com/office/drawing/2014/main" id="{F7BF2D88-74FE-4385-BD08-B041A46EBD29}"/>
              </a:ext>
            </a:extLst>
          </p:cNvPr>
          <p:cNvSpPr>
            <a:spLocks noGrp="1"/>
          </p:cNvSpPr>
          <p:nvPr>
            <p:ph idx="1"/>
          </p:nvPr>
        </p:nvSpPr>
        <p:spPr>
          <a:xfrm>
            <a:off x="5388865" y="1620491"/>
            <a:ext cx="3420174" cy="4508500"/>
          </a:xfrm>
          <a:noFill/>
        </p:spPr>
        <p:txBody>
          <a:bodyPr lIns="91440" tIns="0" rIns="0"/>
          <a:lstStyle/>
          <a:p>
            <a:pPr marL="0" indent="0">
              <a:buNone/>
            </a:pPr>
            <a:r>
              <a:rPr lang="en-US" sz="1800" b="1" dirty="0"/>
              <a:t>ICH E8(R1) Draft Principles</a:t>
            </a:r>
          </a:p>
          <a:p>
            <a:pPr>
              <a:spcBef>
                <a:spcPts val="600"/>
              </a:spcBef>
            </a:pPr>
            <a:r>
              <a:rPr lang="en-US" sz="1800" dirty="0"/>
              <a:t>Protection of clinical study participants is a shared responsibility (investigators, sponsors, IRB/IECs).</a:t>
            </a:r>
          </a:p>
          <a:p>
            <a:pPr>
              <a:spcBef>
                <a:spcPts val="600"/>
              </a:spcBef>
            </a:pPr>
            <a:r>
              <a:rPr lang="en-US" sz="1800" dirty="0"/>
              <a:t>Clinical studies should be designed, conducted, and analyzed according to sound scientific principles and reported appropriately.</a:t>
            </a:r>
          </a:p>
          <a:p>
            <a:pPr>
              <a:spcBef>
                <a:spcPts val="600"/>
              </a:spcBef>
            </a:pPr>
            <a:r>
              <a:rPr lang="en-US" sz="1800" dirty="0">
                <a:solidFill>
                  <a:schemeClr val="accent2"/>
                </a:solidFill>
              </a:rPr>
              <a:t>Consulting with patients and/or patient organizations in the design, planning and conduct of clinical studies helps to ensure that all perspectives are captured.</a:t>
            </a:r>
          </a:p>
          <a:p>
            <a:pPr marL="257175" indent="-257175">
              <a:buFontTx/>
              <a:buAutoNum type="arabicPeriod"/>
              <a:defRPr/>
            </a:pPr>
            <a:endParaRPr lang="en-US" sz="1200" dirty="0"/>
          </a:p>
        </p:txBody>
      </p:sp>
      <p:sp>
        <p:nvSpPr>
          <p:cNvPr id="7" name="TextBox 6">
            <a:extLst>
              <a:ext uri="{FF2B5EF4-FFF2-40B4-BE49-F238E27FC236}">
                <a16:creationId xmlns:a16="http://schemas.microsoft.com/office/drawing/2014/main" id="{48D2D2A1-904F-43DA-B6D4-D6038326C130}"/>
              </a:ext>
            </a:extLst>
          </p:cNvPr>
          <p:cNvSpPr txBox="1"/>
          <p:nvPr/>
        </p:nvSpPr>
        <p:spPr>
          <a:xfrm>
            <a:off x="350351" y="6393854"/>
            <a:ext cx="5296643" cy="276999"/>
          </a:xfrm>
          <a:prstGeom prst="rect">
            <a:avLst/>
          </a:prstGeom>
          <a:noFill/>
        </p:spPr>
        <p:txBody>
          <a:bodyPr wrap="none" lIns="0" rtlCol="0">
            <a:spAutoFit/>
          </a:bodyPr>
          <a:lstStyle/>
          <a:p>
            <a:r>
              <a:rPr lang="en-US" sz="1200" dirty="0">
                <a:solidFill>
                  <a:srgbClr val="58595B"/>
                </a:solidFill>
                <a:hlinkClick r:id="rId3"/>
              </a:rPr>
              <a:t>https://database.ich.org/sites/default/files/E8-R1_EWG_Draft_Guideline.pdf</a:t>
            </a:r>
            <a:endParaRPr lang="en-US" sz="1200" dirty="0">
              <a:solidFill>
                <a:srgbClr val="58595B"/>
              </a:solidFill>
            </a:endParaRPr>
          </a:p>
        </p:txBody>
      </p:sp>
      <p:pic>
        <p:nvPicPr>
          <p:cNvPr id="3" name="Picture 2">
            <a:extLst>
              <a:ext uri="{FF2B5EF4-FFF2-40B4-BE49-F238E27FC236}">
                <a16:creationId xmlns:a16="http://schemas.microsoft.com/office/drawing/2014/main" id="{4ED652B3-B75A-41E1-8152-191AFBF5FB4A}"/>
              </a:ext>
            </a:extLst>
          </p:cNvPr>
          <p:cNvPicPr>
            <a:picLocks noChangeAspect="1"/>
          </p:cNvPicPr>
          <p:nvPr/>
        </p:nvPicPr>
        <p:blipFill>
          <a:blip r:embed="rId4"/>
          <a:stretch>
            <a:fillRect/>
          </a:stretch>
        </p:blipFill>
        <p:spPr>
          <a:xfrm>
            <a:off x="350351" y="2008957"/>
            <a:ext cx="4865010" cy="3811240"/>
          </a:xfrm>
          <a:prstGeom prst="rect">
            <a:avLst/>
          </a:prstGeom>
          <a:ln>
            <a:noFill/>
          </a:ln>
          <a:effectLst/>
        </p:spPr>
      </p:pic>
    </p:spTree>
    <p:extLst>
      <p:ext uri="{BB962C8B-B14F-4D97-AF65-F5344CB8AC3E}">
        <p14:creationId xmlns:p14="http://schemas.microsoft.com/office/powerpoint/2010/main" val="374644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BBE6-0B62-4D58-B632-6F12F0A5A255}"/>
              </a:ext>
            </a:extLst>
          </p:cNvPr>
          <p:cNvSpPr>
            <a:spLocks noGrp="1"/>
          </p:cNvSpPr>
          <p:nvPr>
            <p:ph type="title"/>
          </p:nvPr>
        </p:nvSpPr>
        <p:spPr>
          <a:xfrm>
            <a:off x="347579" y="444289"/>
            <a:ext cx="8462210" cy="770467"/>
          </a:xfrm>
        </p:spPr>
        <p:txBody>
          <a:bodyPr/>
          <a:lstStyle/>
          <a:p>
            <a:r>
              <a:rPr lang="en-US" dirty="0"/>
              <a:t>Today’s Objectives</a:t>
            </a:r>
          </a:p>
        </p:txBody>
      </p:sp>
      <p:sp>
        <p:nvSpPr>
          <p:cNvPr id="4" name="Content Placeholder 3">
            <a:extLst>
              <a:ext uri="{FF2B5EF4-FFF2-40B4-BE49-F238E27FC236}">
                <a16:creationId xmlns:a16="http://schemas.microsoft.com/office/drawing/2014/main" id="{3423870E-117C-4137-954A-B4179A0E4ED1}"/>
              </a:ext>
            </a:extLst>
          </p:cNvPr>
          <p:cNvSpPr>
            <a:spLocks noGrp="1"/>
          </p:cNvSpPr>
          <p:nvPr>
            <p:ph idx="1"/>
          </p:nvPr>
        </p:nvSpPr>
        <p:spPr>
          <a:xfrm>
            <a:off x="347579" y="1290359"/>
            <a:ext cx="8462210" cy="4508584"/>
          </a:xfrm>
        </p:spPr>
        <p:txBody>
          <a:bodyPr/>
          <a:lstStyle/>
          <a:p>
            <a:pPr>
              <a:spcBef>
                <a:spcPts val="1200"/>
              </a:spcBef>
            </a:pPr>
            <a:r>
              <a:rPr lang="en-US" sz="2200" dirty="0"/>
              <a:t>Discuss the role of patient engagement in a Quality by Design (</a:t>
            </a:r>
            <a:r>
              <a:rPr lang="en-US" sz="2200" dirty="0" err="1"/>
              <a:t>QbD</a:t>
            </a:r>
            <a:r>
              <a:rPr lang="en-US" sz="2200" dirty="0"/>
              <a:t>) approach to study planning</a:t>
            </a:r>
          </a:p>
          <a:p>
            <a:pPr>
              <a:spcBef>
                <a:spcPts val="1200"/>
              </a:spcBef>
            </a:pPr>
            <a:r>
              <a:rPr lang="en-US" sz="2200" dirty="0"/>
              <a:t>Identify opportunities for patient input at key decision points in clinical trial design</a:t>
            </a:r>
          </a:p>
          <a:p>
            <a:pPr>
              <a:spcBef>
                <a:spcPts val="1200"/>
              </a:spcBef>
            </a:pPr>
            <a:r>
              <a:rPr lang="en-US" sz="2200" dirty="0"/>
              <a:t>Support sponsor and patient group stakeholders in articulating the broader value proposition of </a:t>
            </a:r>
            <a:r>
              <a:rPr lang="en-US" sz="2200" dirty="0" err="1"/>
              <a:t>QbD</a:t>
            </a:r>
            <a:r>
              <a:rPr lang="en-US" sz="2200" dirty="0"/>
              <a:t> and patient engagement</a:t>
            </a:r>
          </a:p>
          <a:p>
            <a:pPr marL="0" indent="0">
              <a:spcBef>
                <a:spcPts val="1800"/>
              </a:spcBef>
              <a:buNone/>
            </a:pPr>
            <a:r>
              <a:rPr lang="en-US" sz="2200" b="1" dirty="0"/>
              <a:t>Agenda:</a:t>
            </a:r>
          </a:p>
          <a:p>
            <a:pPr>
              <a:spcBef>
                <a:spcPts val="600"/>
              </a:spcBef>
              <a:buClr>
                <a:schemeClr val="bg1">
                  <a:lumMod val="50000"/>
                </a:schemeClr>
              </a:buClr>
              <a:buSzPct val="60000"/>
              <a:buFont typeface="Lucida Grande"/>
              <a:buChar char="▶"/>
            </a:pPr>
            <a:r>
              <a:rPr lang="en-US" sz="2000" dirty="0"/>
              <a:t>Welcome and Introduction (10 min)</a:t>
            </a:r>
          </a:p>
          <a:p>
            <a:pPr>
              <a:spcBef>
                <a:spcPts val="600"/>
              </a:spcBef>
              <a:buClr>
                <a:schemeClr val="bg1">
                  <a:lumMod val="50000"/>
                </a:schemeClr>
              </a:buClr>
              <a:buSzPct val="60000"/>
              <a:buFont typeface="Lucida Grande"/>
              <a:buChar char="▶"/>
            </a:pPr>
            <a:r>
              <a:rPr lang="en-US" sz="2000" dirty="0"/>
              <a:t>Quality by Design: Key Concepts (10 min)</a:t>
            </a:r>
          </a:p>
          <a:p>
            <a:pPr>
              <a:spcBef>
                <a:spcPts val="600"/>
              </a:spcBef>
              <a:buClr>
                <a:schemeClr val="bg1">
                  <a:lumMod val="50000"/>
                </a:schemeClr>
              </a:buClr>
              <a:buSzPct val="60000"/>
              <a:buFont typeface="Lucida Grande"/>
              <a:buChar char="▶"/>
            </a:pPr>
            <a:r>
              <a:rPr lang="en-US" sz="2000" dirty="0"/>
              <a:t>Case Studies (25 min)</a:t>
            </a:r>
          </a:p>
          <a:p>
            <a:pPr>
              <a:spcBef>
                <a:spcPts val="600"/>
              </a:spcBef>
              <a:buClr>
                <a:schemeClr val="bg1">
                  <a:lumMod val="50000"/>
                </a:schemeClr>
              </a:buClr>
              <a:buSzPct val="60000"/>
              <a:buFont typeface="Lucida Grande"/>
              <a:buChar char="▶"/>
            </a:pPr>
            <a:r>
              <a:rPr lang="en-US" sz="2000" dirty="0"/>
              <a:t>Aligning </a:t>
            </a:r>
            <a:r>
              <a:rPr lang="en-US" sz="2000" dirty="0" err="1"/>
              <a:t>QbD</a:t>
            </a:r>
            <a:r>
              <a:rPr lang="en-US" sz="2000" dirty="0"/>
              <a:t> and Patient Engagement (25 min)</a:t>
            </a:r>
          </a:p>
          <a:p>
            <a:pPr>
              <a:spcBef>
                <a:spcPts val="600"/>
              </a:spcBef>
              <a:buClr>
                <a:schemeClr val="bg1">
                  <a:lumMod val="50000"/>
                </a:schemeClr>
              </a:buClr>
              <a:buSzPct val="60000"/>
              <a:buFont typeface="Lucida Grande"/>
              <a:buChar char="▶"/>
            </a:pPr>
            <a:r>
              <a:rPr lang="en-US" sz="2000" dirty="0"/>
              <a:t>Discussion and Q&amp;A (20 min)</a:t>
            </a:r>
          </a:p>
          <a:p>
            <a:pPr>
              <a:spcBef>
                <a:spcPts val="1200"/>
              </a:spcBef>
            </a:pPr>
            <a:endParaRPr lang="en-US" sz="2200" dirty="0"/>
          </a:p>
        </p:txBody>
      </p:sp>
    </p:spTree>
    <p:extLst>
      <p:ext uri="{BB962C8B-B14F-4D97-AF65-F5344CB8AC3E}">
        <p14:creationId xmlns:p14="http://schemas.microsoft.com/office/powerpoint/2010/main" val="2912431120"/>
      </p:ext>
    </p:extLst>
  </p:cSld>
  <p:clrMapOvr>
    <a:masterClrMapping/>
  </p:clrMapOvr>
</p:sld>
</file>

<file path=ppt/theme/theme1.xml><?xml version="1.0" encoding="utf-8"?>
<a:theme xmlns:a="http://schemas.openxmlformats.org/drawingml/2006/main" name="Office Theme">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F4F55"/>
      </a:accent1>
      <a:accent2>
        <a:srgbClr val="3E8FCF"/>
      </a:accent2>
      <a:accent3>
        <a:srgbClr val="64C677"/>
      </a:accent3>
      <a:accent4>
        <a:srgbClr val="877EFC"/>
      </a:accent4>
      <a:accent5>
        <a:srgbClr val="EE7F00"/>
      </a:accent5>
      <a:accent6>
        <a:srgbClr val="91919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939</TotalTime>
  <Words>2985</Words>
  <Application>Microsoft Office PowerPoint</Application>
  <PresentationFormat>On-screen Show (4:3)</PresentationFormat>
  <Paragraphs>411</Paragraphs>
  <Slides>52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Calibri</vt:lpstr>
      <vt:lpstr>Lucida Grande</vt:lpstr>
      <vt:lpstr>Roboto</vt:lpstr>
      <vt:lpstr>Source Sans Pro</vt:lpstr>
      <vt:lpstr>Wingdings</vt:lpstr>
      <vt:lpstr>Office Theme</vt:lpstr>
      <vt:lpstr>Office Theme</vt:lpstr>
      <vt:lpstr>Patient Engagement and Quality by Design: Co-Developing an Implementation Roadmap for Clinical Trials</vt:lpstr>
      <vt:lpstr>What is the Patient Engagement Open Forum</vt:lpstr>
      <vt:lpstr>Agenda</vt:lpstr>
      <vt:lpstr>Let’s work together to spread the word</vt:lpstr>
      <vt:lpstr>Patient Engagement and Quality by Design: Co-Developing an Implementation Roadmap for Clinical Trials</vt:lpstr>
      <vt:lpstr>Disclaimer</vt:lpstr>
      <vt:lpstr>PowerPoint Presentation</vt:lpstr>
      <vt:lpstr>Context: Ongoing “GCP Renovation” May Incorporate QbD Concepts into ICH E8</vt:lpstr>
      <vt:lpstr>Today’s Objectives</vt:lpstr>
      <vt:lpstr>Please Share Your Knowledge With Us</vt:lpstr>
      <vt:lpstr>Brief Introductions</vt:lpstr>
      <vt:lpstr>Please respond in Mentimeter</vt:lpstr>
      <vt:lpstr>Quality by Design: Key Concepts</vt:lpstr>
      <vt:lpstr>PowerPoint Presentation</vt:lpstr>
      <vt:lpstr>Evolution of Quality</vt:lpstr>
      <vt:lpstr>PowerPoint Presentation</vt:lpstr>
      <vt:lpstr>Any Element of the Study Can be “Critical to Quality”</vt:lpstr>
      <vt:lpstr>Operationalizing the Critical to Quality Factors</vt:lpstr>
      <vt:lpstr>PowerPoint Presentation</vt:lpstr>
      <vt:lpstr>Outcome of Quality by Design</vt:lpstr>
      <vt:lpstr>Key Question: How do we align patient engagement and QbD approaches to study design? </vt:lpstr>
      <vt:lpstr>Please respond in Mentimeter</vt:lpstr>
      <vt:lpstr>Aligning Patient Engagement and QbD: Case Studies</vt:lpstr>
      <vt:lpstr>Case Study 1:  Improving a Phase II Drug Trial</vt:lpstr>
      <vt:lpstr>Parkinson’s Foundation Case Study</vt:lpstr>
      <vt:lpstr>Methods and Outcomes</vt:lpstr>
      <vt:lpstr>Basis for Success in Patient Engagement in QbD</vt:lpstr>
      <vt:lpstr>Gaps/Challenges/What’s Next?</vt:lpstr>
      <vt:lpstr>Case Study 2:  Patient Engagement in Drug Development</vt:lpstr>
      <vt:lpstr>Sponsors May Be Well Positioned to Enhance QbD Due to Evolving Patient Engagement Capabilities</vt:lpstr>
      <vt:lpstr>Examples of Patient Engagement Enhancing QbD</vt:lpstr>
      <vt:lpstr>Gaps and Challenges Still Exist for Sponsors to Adopt a Comprehensive Approach to Patient Engagement in Qbd</vt:lpstr>
      <vt:lpstr>Case Study 3:  Patient Advocate Engagement:  Lessons Learned from the SWOG and National Cancer Institute Patient Advocate Committees</vt:lpstr>
      <vt:lpstr>Define and Train “Methodology” (Activities)</vt:lpstr>
      <vt:lpstr>PowerPoint Presentation</vt:lpstr>
      <vt:lpstr>Calibrate and Clarify Roles / Measure Success</vt:lpstr>
      <vt:lpstr>Prepare Templates and Accelerators</vt:lpstr>
      <vt:lpstr>Define and Train Competencies* (Skills and Knowledge)</vt:lpstr>
      <vt:lpstr>Patient Advocate Input – QbD (Strawman)</vt:lpstr>
      <vt:lpstr>Please respond in Mentimeter</vt:lpstr>
      <vt:lpstr>Any questions about the case studies?</vt:lpstr>
      <vt:lpstr>Aligning QbD and Patient Engagement</vt:lpstr>
      <vt:lpstr>“How often is patient input typically sought on each of the clinical trial design elements below?” (Your responses)</vt:lpstr>
      <vt:lpstr>Please respond in Mentimeter</vt:lpstr>
      <vt:lpstr>Please respond in Mentimeter</vt:lpstr>
      <vt:lpstr>Methods for Obtaining Patient Input on Study Design Include…</vt:lpstr>
      <vt:lpstr>Please respond in Mentimeter</vt:lpstr>
      <vt:lpstr>Strawman Proposal:  Aligning QbD &amp; Patient Engagement</vt:lpstr>
      <vt:lpstr>Discussion and Q&amp;A</vt:lpstr>
      <vt:lpstr>Please respond in Mentimeter</vt:lpstr>
      <vt:lpstr>Please respond in Mentimeter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Engagement and Quality by Design: Co-Developing an Implementation Roadmap for Clinical Trials</dc:title>
  <dc:creator>Zachary Hallinan</dc:creator>
  <cp:lastModifiedBy>Zachary Hallinan</cp:lastModifiedBy>
  <cp:revision>92</cp:revision>
  <dcterms:created xsi:type="dcterms:W3CDTF">2020-10-09T19:59:53Z</dcterms:created>
  <dcterms:modified xsi:type="dcterms:W3CDTF">2020-10-14T14:18:54Z</dcterms:modified>
</cp:coreProperties>
</file>